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x="18288000" cy="10287000"/>
  <p:notesSz cx="6858000" cy="9144000"/>
  <p:embeddedFontLst>
    <p:embeddedFont>
      <p:font typeface="Canva Sans Bold" charset="1" panose="020B0803030501040103"/>
      <p:regular r:id="rId22"/>
    </p:embeddedFont>
    <p:embeddedFont>
      <p:font typeface="Canva Sans" charset="1" panose="020B0503030501040103"/>
      <p:regular r:id="rId23"/>
    </p:embeddedFont>
    <p:embeddedFont>
      <p:font typeface="Arimo Bold" charset="1" panose="020B0704020202020204"/>
      <p:regular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https://www.nature.com/articles/s42003-022-04088-z" TargetMode="External" Type="http://schemas.openxmlformats.org/officeDocument/2006/relationships/hyperlink"/></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png" Type="http://schemas.openxmlformats.org/officeDocument/2006/relationships/image"/><Relationship Id="rId4" Target="../media/image13.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jpe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338217"/>
            <a:ext cx="2223879" cy="11351526"/>
            <a:chOff x="0" y="0"/>
            <a:chExt cx="585713" cy="2989702"/>
          </a:xfrm>
        </p:grpSpPr>
        <p:sp>
          <p:nvSpPr>
            <p:cNvPr name="Freeform 3" id="3"/>
            <p:cNvSpPr/>
            <p:nvPr/>
          </p:nvSpPr>
          <p:spPr>
            <a:xfrm flipH="false" flipV="false" rot="0">
              <a:off x="0" y="0"/>
              <a:ext cx="585713" cy="2989702"/>
            </a:xfrm>
            <a:custGeom>
              <a:avLst/>
              <a:gdLst/>
              <a:ahLst/>
              <a:cxnLst/>
              <a:rect r="r" b="b" t="t" l="l"/>
              <a:pathLst>
                <a:path h="2989702" w="585713">
                  <a:moveTo>
                    <a:pt x="0" y="0"/>
                  </a:moveTo>
                  <a:lnTo>
                    <a:pt x="585713" y="0"/>
                  </a:lnTo>
                  <a:lnTo>
                    <a:pt x="585713" y="2989702"/>
                  </a:lnTo>
                  <a:lnTo>
                    <a:pt x="0" y="2989702"/>
                  </a:lnTo>
                  <a:close/>
                </a:path>
              </a:pathLst>
            </a:custGeom>
            <a:solidFill>
              <a:srgbClr val="0C535C"/>
            </a:solidFill>
          </p:spPr>
        </p:sp>
        <p:sp>
          <p:nvSpPr>
            <p:cNvPr name="TextBox 4" id="4"/>
            <p:cNvSpPr txBox="true"/>
            <p:nvPr/>
          </p:nvSpPr>
          <p:spPr>
            <a:xfrm>
              <a:off x="0" y="-38100"/>
              <a:ext cx="585713" cy="3027802"/>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2223879" y="0"/>
            <a:ext cx="16064121" cy="10287000"/>
            <a:chOff x="0" y="0"/>
            <a:chExt cx="4230880" cy="2709333"/>
          </a:xfrm>
        </p:grpSpPr>
        <p:sp>
          <p:nvSpPr>
            <p:cNvPr name="Freeform 6" id="6"/>
            <p:cNvSpPr/>
            <p:nvPr/>
          </p:nvSpPr>
          <p:spPr>
            <a:xfrm flipH="false" flipV="false" rot="0">
              <a:off x="0" y="0"/>
              <a:ext cx="4230879" cy="2709333"/>
            </a:xfrm>
            <a:custGeom>
              <a:avLst/>
              <a:gdLst/>
              <a:ahLst/>
              <a:cxnLst/>
              <a:rect r="r" b="b" t="t" l="l"/>
              <a:pathLst>
                <a:path h="2709333" w="4230879">
                  <a:moveTo>
                    <a:pt x="0" y="0"/>
                  </a:moveTo>
                  <a:lnTo>
                    <a:pt x="4230879" y="0"/>
                  </a:lnTo>
                  <a:lnTo>
                    <a:pt x="4230879" y="2709333"/>
                  </a:lnTo>
                  <a:lnTo>
                    <a:pt x="0" y="2709333"/>
                  </a:lnTo>
                  <a:close/>
                </a:path>
              </a:pathLst>
            </a:custGeom>
            <a:solidFill>
              <a:srgbClr val="000000"/>
            </a:solidFill>
          </p:spPr>
        </p:sp>
        <p:sp>
          <p:nvSpPr>
            <p:cNvPr name="TextBox 7" id="7"/>
            <p:cNvSpPr txBox="true"/>
            <p:nvPr/>
          </p:nvSpPr>
          <p:spPr>
            <a:xfrm>
              <a:off x="0" y="-38100"/>
              <a:ext cx="4230880" cy="2747433"/>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1157866">
            <a:off x="12806991" y="-1046797"/>
            <a:ext cx="6019512" cy="6019512"/>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blipFill>
              <a:blip r:embed="rId2"/>
              <a:stretch>
                <a:fillRect l="-27500" t="0" r="-27500" b="0"/>
              </a:stretch>
            </a:blipFill>
          </p:spPr>
        </p:sp>
      </p:grpSp>
      <p:grpSp>
        <p:nvGrpSpPr>
          <p:cNvPr name="Group 10" id="10"/>
          <p:cNvGrpSpPr/>
          <p:nvPr/>
        </p:nvGrpSpPr>
        <p:grpSpPr>
          <a:xfrm rot="-2539143">
            <a:off x="11917982" y="4028045"/>
            <a:ext cx="6339380" cy="6339380"/>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blipFill>
              <a:blip r:embed="rId3"/>
              <a:stretch>
                <a:fillRect l="0" t="-7061" r="0" b="-7061"/>
              </a:stretch>
            </a:blipFill>
          </p:spPr>
        </p:sp>
      </p:grpSp>
      <p:sp>
        <p:nvSpPr>
          <p:cNvPr name="TextBox 12" id="12"/>
          <p:cNvSpPr txBox="true"/>
          <p:nvPr/>
        </p:nvSpPr>
        <p:spPr>
          <a:xfrm rot="0">
            <a:off x="2858247" y="1650062"/>
            <a:ext cx="7751713" cy="3521075"/>
          </a:xfrm>
          <a:prstGeom prst="rect">
            <a:avLst/>
          </a:prstGeom>
        </p:spPr>
        <p:txBody>
          <a:bodyPr anchor="t" rtlCol="false" tIns="0" lIns="0" bIns="0" rIns="0">
            <a:spAutoFit/>
          </a:bodyPr>
          <a:lstStyle/>
          <a:p>
            <a:pPr algn="ctr">
              <a:lnSpc>
                <a:spcPts val="7000"/>
              </a:lnSpc>
            </a:pPr>
            <a:r>
              <a:rPr lang="en-US" b="true" sz="5000" u="sng">
                <a:solidFill>
                  <a:srgbClr val="FFFFFF"/>
                </a:solidFill>
                <a:latin typeface="Canva Sans Bold"/>
                <a:ea typeface="Canva Sans Bold"/>
                <a:cs typeface="Canva Sans Bold"/>
                <a:sym typeface="Canva Sans Bold"/>
                <a:hlinkClick r:id="rId4" tooltip="https://www.nature.com/articles/s42003-022-04088-z"/>
              </a:rPr>
              <a:t>Single-cell sequencing deconvolutes cellular responses to exercise in human skeletal muscle.</a:t>
            </a:r>
          </a:p>
        </p:txBody>
      </p:sp>
      <p:sp>
        <p:nvSpPr>
          <p:cNvPr name="TextBox 13" id="13"/>
          <p:cNvSpPr txBox="true"/>
          <p:nvPr/>
        </p:nvSpPr>
        <p:spPr>
          <a:xfrm rot="0">
            <a:off x="2858247" y="6969609"/>
            <a:ext cx="6362497" cy="838119"/>
          </a:xfrm>
          <a:prstGeom prst="rect">
            <a:avLst/>
          </a:prstGeom>
        </p:spPr>
        <p:txBody>
          <a:bodyPr anchor="t" rtlCol="false" tIns="0" lIns="0" bIns="0" rIns="0">
            <a:spAutoFit/>
          </a:bodyPr>
          <a:lstStyle/>
          <a:p>
            <a:pPr algn="l">
              <a:lnSpc>
                <a:spcPts val="3414"/>
              </a:lnSpc>
            </a:pPr>
            <a:r>
              <a:rPr lang="en-US" sz="2438" b="true">
                <a:solidFill>
                  <a:srgbClr val="FFFFFF"/>
                </a:solidFill>
                <a:latin typeface="Canva Sans Bold"/>
                <a:ea typeface="Canva Sans Bold"/>
                <a:cs typeface="Canva Sans Bold"/>
                <a:sym typeface="Canva Sans Bold"/>
              </a:rPr>
              <a:t>Literature Review By:</a:t>
            </a:r>
          </a:p>
          <a:p>
            <a:pPr algn="l">
              <a:lnSpc>
                <a:spcPts val="3414"/>
              </a:lnSpc>
              <a:spcBef>
                <a:spcPct val="0"/>
              </a:spcBef>
            </a:pPr>
            <a:r>
              <a:rPr lang="en-US" b="true" sz="2438">
                <a:solidFill>
                  <a:srgbClr val="FFFFFF"/>
                </a:solidFill>
                <a:latin typeface="Canva Sans Bold"/>
                <a:ea typeface="Canva Sans Bold"/>
                <a:cs typeface="Canva Sans Bold"/>
                <a:sym typeface="Canva Sans Bold"/>
              </a:rPr>
              <a:t>Safwan Ismaun Amin, 2311443642</a:t>
            </a:r>
          </a:p>
        </p:txBody>
      </p:sp>
      <p:sp>
        <p:nvSpPr>
          <p:cNvPr name="TextBox 14" id="14"/>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Canva Sans"/>
                <a:ea typeface="Canva Sans"/>
                <a:cs typeface="Canva Sans"/>
                <a:sym typeface="Canva Sans"/>
              </a:rPr>
              <a:t>1</a:t>
            </a:r>
          </a:p>
        </p:txBody>
      </p:sp>
    </p:spTree>
  </p:cSld>
  <p:clrMapOvr>
    <a:masterClrMapping/>
  </p:clrMapOvr>
</p:sld>
</file>

<file path=ppt/slides/slide10.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0" y="0"/>
            <a:ext cx="2223879" cy="11351526"/>
            <a:chOff x="0" y="0"/>
            <a:chExt cx="585713" cy="2989702"/>
          </a:xfrm>
        </p:grpSpPr>
        <p:sp>
          <p:nvSpPr>
            <p:cNvPr name="Freeform 3" id="3"/>
            <p:cNvSpPr/>
            <p:nvPr/>
          </p:nvSpPr>
          <p:spPr>
            <a:xfrm flipH="false" flipV="false" rot="0">
              <a:off x="0" y="0"/>
              <a:ext cx="585713" cy="2989702"/>
            </a:xfrm>
            <a:custGeom>
              <a:avLst/>
              <a:gdLst/>
              <a:ahLst/>
              <a:cxnLst/>
              <a:rect r="r" b="b" t="t" l="l"/>
              <a:pathLst>
                <a:path h="2989702" w="585713">
                  <a:moveTo>
                    <a:pt x="0" y="0"/>
                  </a:moveTo>
                  <a:lnTo>
                    <a:pt x="585713" y="0"/>
                  </a:lnTo>
                  <a:lnTo>
                    <a:pt x="585713" y="2989702"/>
                  </a:lnTo>
                  <a:lnTo>
                    <a:pt x="0" y="2989702"/>
                  </a:lnTo>
                  <a:close/>
                </a:path>
              </a:pathLst>
            </a:custGeom>
            <a:solidFill>
              <a:srgbClr val="0C535C"/>
            </a:solidFill>
          </p:spPr>
        </p:sp>
        <p:sp>
          <p:nvSpPr>
            <p:cNvPr name="TextBox 4" id="4"/>
            <p:cNvSpPr txBox="true"/>
            <p:nvPr/>
          </p:nvSpPr>
          <p:spPr>
            <a:xfrm>
              <a:off x="0" y="-38100"/>
              <a:ext cx="585713" cy="3027802"/>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2195304" y="0"/>
            <a:ext cx="16064121" cy="10287000"/>
            <a:chOff x="0" y="0"/>
            <a:chExt cx="4230880" cy="2709333"/>
          </a:xfrm>
        </p:grpSpPr>
        <p:sp>
          <p:nvSpPr>
            <p:cNvPr name="Freeform 6" id="6"/>
            <p:cNvSpPr/>
            <p:nvPr/>
          </p:nvSpPr>
          <p:spPr>
            <a:xfrm flipH="false" flipV="false" rot="0">
              <a:off x="0" y="0"/>
              <a:ext cx="4230879" cy="2709333"/>
            </a:xfrm>
            <a:custGeom>
              <a:avLst/>
              <a:gdLst/>
              <a:ahLst/>
              <a:cxnLst/>
              <a:rect r="r" b="b" t="t" l="l"/>
              <a:pathLst>
                <a:path h="2709333" w="4230879">
                  <a:moveTo>
                    <a:pt x="0" y="0"/>
                  </a:moveTo>
                  <a:lnTo>
                    <a:pt x="4230879" y="0"/>
                  </a:lnTo>
                  <a:lnTo>
                    <a:pt x="4230879" y="2709333"/>
                  </a:lnTo>
                  <a:lnTo>
                    <a:pt x="0" y="2709333"/>
                  </a:lnTo>
                  <a:close/>
                </a:path>
              </a:pathLst>
            </a:custGeom>
            <a:solidFill>
              <a:srgbClr val="000000"/>
            </a:solidFill>
          </p:spPr>
        </p:sp>
        <p:sp>
          <p:nvSpPr>
            <p:cNvPr name="TextBox 7" id="7"/>
            <p:cNvSpPr txBox="true"/>
            <p:nvPr/>
          </p:nvSpPr>
          <p:spPr>
            <a:xfrm>
              <a:off x="0" y="-38100"/>
              <a:ext cx="4230880" cy="2747433"/>
            </a:xfrm>
            <a:prstGeom prst="rect">
              <a:avLst/>
            </a:prstGeom>
          </p:spPr>
          <p:txBody>
            <a:bodyPr anchor="ctr" rtlCol="false" tIns="50800" lIns="50800" bIns="50800" rIns="50800"/>
            <a:lstStyle/>
            <a:p>
              <a:pPr algn="ctr">
                <a:lnSpc>
                  <a:spcPts val="2659"/>
                </a:lnSpc>
              </a:pPr>
            </a:p>
          </p:txBody>
        </p:sp>
      </p:grpSp>
      <p:sp>
        <p:nvSpPr>
          <p:cNvPr name="TextBox 8" id="8"/>
          <p:cNvSpPr txBox="true"/>
          <p:nvPr/>
        </p:nvSpPr>
        <p:spPr>
          <a:xfrm rot="0">
            <a:off x="6755312" y="172288"/>
            <a:ext cx="11504113" cy="9913850"/>
          </a:xfrm>
          <a:prstGeom prst="rect">
            <a:avLst/>
          </a:prstGeom>
        </p:spPr>
        <p:txBody>
          <a:bodyPr anchor="t" rtlCol="false" tIns="0" lIns="0" bIns="0" rIns="0">
            <a:spAutoFit/>
          </a:bodyPr>
          <a:lstStyle/>
          <a:p>
            <a:pPr algn="just">
              <a:lnSpc>
                <a:spcPts val="2192"/>
              </a:lnSpc>
            </a:pPr>
            <a:r>
              <a:rPr lang="en-US" b="true" sz="1565">
                <a:solidFill>
                  <a:srgbClr val="FFFFFF"/>
                </a:solidFill>
                <a:latin typeface="Canva Sans Bold"/>
                <a:ea typeface="Canva Sans Bold"/>
                <a:cs typeface="Canva Sans Bold"/>
                <a:sym typeface="Canva Sans Bold"/>
              </a:rPr>
              <a:t>1 . Changes in Cell Prop</a:t>
            </a:r>
            <a:r>
              <a:rPr lang="en-US" b="true" sz="1565">
                <a:solidFill>
                  <a:srgbClr val="FFFFFF"/>
                </a:solidFill>
                <a:latin typeface="Canva Sans Bold"/>
                <a:ea typeface="Canva Sans Bold"/>
                <a:cs typeface="Canva Sans Bold"/>
                <a:sym typeface="Canva Sans Bold"/>
              </a:rPr>
              <a:t>ortions (Pre vs Post Exercise)</a:t>
            </a:r>
          </a:p>
          <a:p>
            <a:pPr algn="just">
              <a:lnSpc>
                <a:spcPts val="2192"/>
              </a:lnSpc>
            </a:pPr>
            <a:r>
              <a:rPr lang="en-US" sz="1565">
                <a:solidFill>
                  <a:srgbClr val="FFFFFF"/>
                </a:solidFill>
                <a:latin typeface="Canva Sans"/>
                <a:ea typeface="Canva Sans"/>
                <a:cs typeface="Canva Sans"/>
                <a:sym typeface="Canva Sans"/>
              </a:rPr>
              <a:t>Increased Cell Types:</a:t>
            </a:r>
          </a:p>
          <a:p>
            <a:pPr algn="just" marL="338091" indent="-169046" lvl="1">
              <a:lnSpc>
                <a:spcPts val="2192"/>
              </a:lnSpc>
              <a:buFont typeface="Arial"/>
              <a:buChar char="•"/>
            </a:pPr>
            <a:r>
              <a:rPr lang="en-US" sz="1565">
                <a:solidFill>
                  <a:srgbClr val="FFFFFF"/>
                </a:solidFill>
                <a:latin typeface="Canva Sans"/>
                <a:ea typeface="Canva Sans"/>
                <a:cs typeface="Canva Sans"/>
                <a:sym typeface="Canva Sans"/>
              </a:rPr>
              <a:t>Lymphocytes (immune cells): 4% → 9%</a:t>
            </a:r>
          </a:p>
          <a:p>
            <a:pPr algn="just" marL="338091" indent="-169046" lvl="1">
              <a:lnSpc>
                <a:spcPts val="2192"/>
              </a:lnSpc>
              <a:buFont typeface="Arial"/>
              <a:buChar char="•"/>
            </a:pPr>
            <a:r>
              <a:rPr lang="en-US" sz="1565">
                <a:solidFill>
                  <a:srgbClr val="FFFFFF"/>
                </a:solidFill>
                <a:latin typeface="Canva Sans"/>
                <a:ea typeface="Canva Sans"/>
                <a:cs typeface="Canva Sans"/>
                <a:sym typeface="Canva Sans"/>
              </a:rPr>
              <a:t>Monocytes (immune cells): 2% → 4%</a:t>
            </a:r>
          </a:p>
          <a:p>
            <a:pPr algn="just">
              <a:lnSpc>
                <a:spcPts val="2192"/>
              </a:lnSpc>
            </a:pPr>
            <a:r>
              <a:rPr lang="en-US" sz="1565">
                <a:solidFill>
                  <a:srgbClr val="FFFFFF"/>
                </a:solidFill>
                <a:latin typeface="Canva Sans"/>
                <a:ea typeface="Canva Sans"/>
                <a:cs typeface="Canva Sans"/>
                <a:sym typeface="Canva Sans"/>
              </a:rPr>
              <a:t>Decreased Cell Types:</a:t>
            </a:r>
          </a:p>
          <a:p>
            <a:pPr algn="just" marL="338091" indent="-169046" lvl="1">
              <a:lnSpc>
                <a:spcPts val="2192"/>
              </a:lnSpc>
              <a:buFont typeface="Arial"/>
              <a:buChar char="•"/>
            </a:pPr>
            <a:r>
              <a:rPr lang="en-US" sz="1565">
                <a:solidFill>
                  <a:srgbClr val="FFFFFF"/>
                </a:solidFill>
                <a:latin typeface="Canva Sans"/>
                <a:ea typeface="Canva Sans"/>
                <a:cs typeface="Canva Sans"/>
                <a:sym typeface="Canva Sans"/>
              </a:rPr>
              <a:t>Endothelial cells (blood vessel cells): 44% → 37%</a:t>
            </a:r>
          </a:p>
          <a:p>
            <a:pPr algn="just" marL="338091" indent="-169046" lvl="1">
              <a:lnSpc>
                <a:spcPts val="2192"/>
              </a:lnSpc>
              <a:buFont typeface="Arial"/>
              <a:buChar char="•"/>
            </a:pPr>
            <a:r>
              <a:rPr lang="en-US" sz="1565">
                <a:solidFill>
                  <a:srgbClr val="FFFFFF"/>
                </a:solidFill>
                <a:latin typeface="Canva Sans"/>
                <a:ea typeface="Canva Sans"/>
                <a:cs typeface="Canva Sans"/>
                <a:sym typeface="Canva Sans"/>
              </a:rPr>
              <a:t>Pericytes: 6% → 5%</a:t>
            </a:r>
          </a:p>
          <a:p>
            <a:pPr algn="just">
              <a:lnSpc>
                <a:spcPts val="2192"/>
              </a:lnSpc>
            </a:pPr>
            <a:r>
              <a:rPr lang="en-US" sz="1565">
                <a:solidFill>
                  <a:srgbClr val="FFFFFF"/>
                </a:solidFill>
                <a:latin typeface="Canva Sans"/>
                <a:ea typeface="Canva Sans"/>
                <a:cs typeface="Canva Sans"/>
                <a:sym typeface="Canva Sans"/>
              </a:rPr>
              <a:t>Stable Cell Types:</a:t>
            </a:r>
          </a:p>
          <a:p>
            <a:pPr algn="just" marL="338091" indent="-169046" lvl="1">
              <a:lnSpc>
                <a:spcPts val="2192"/>
              </a:lnSpc>
              <a:buFont typeface="Arial"/>
              <a:buChar char="•"/>
            </a:pPr>
            <a:r>
              <a:rPr lang="en-US" sz="1565">
                <a:solidFill>
                  <a:srgbClr val="FFFFFF"/>
                </a:solidFill>
                <a:latin typeface="Canva Sans"/>
                <a:ea typeface="Canva Sans"/>
                <a:cs typeface="Canva Sans"/>
                <a:sym typeface="Canva Sans"/>
              </a:rPr>
              <a:t>Myogenic cells (muscle stem/fiber cells): remain ~18%</a:t>
            </a:r>
          </a:p>
          <a:p>
            <a:pPr algn="just">
              <a:lnSpc>
                <a:spcPts val="2192"/>
              </a:lnSpc>
            </a:pPr>
            <a:r>
              <a:rPr lang="en-US" sz="1565">
                <a:solidFill>
                  <a:srgbClr val="FFFFFF"/>
                </a:solidFill>
                <a:latin typeface="Canva Sans"/>
                <a:ea typeface="Canva Sans"/>
                <a:cs typeface="Canva Sans"/>
                <a:sym typeface="Canva Sans"/>
              </a:rPr>
              <a:t>Key Meaning: Immune cells rapidly move into muscle to support repair and inflammation.</a:t>
            </a:r>
          </a:p>
          <a:p>
            <a:pPr algn="just">
              <a:lnSpc>
                <a:spcPts val="2192"/>
              </a:lnSpc>
            </a:pPr>
            <a:r>
              <a:rPr lang="en-US" b="true" sz="1565">
                <a:solidFill>
                  <a:srgbClr val="FFFFFF"/>
                </a:solidFill>
                <a:latin typeface="Canva Sans Bold"/>
                <a:ea typeface="Canva Sans Bold"/>
                <a:cs typeface="Canva Sans Bold"/>
                <a:sym typeface="Canva Sans Bold"/>
              </a:rPr>
              <a:t>2. </a:t>
            </a:r>
            <a:r>
              <a:rPr lang="en-US" b="true" sz="1565">
                <a:solidFill>
                  <a:srgbClr val="FFFFFF"/>
                </a:solidFill>
                <a:latin typeface="Canva Sans Bold"/>
                <a:ea typeface="Canva Sans Bold"/>
                <a:cs typeface="Canva Sans Bold"/>
                <a:sym typeface="Canva Sans Bold"/>
              </a:rPr>
              <a:t>Gene Activity – How Strongly Each Cell Type Responds</a:t>
            </a:r>
          </a:p>
          <a:p>
            <a:pPr algn="just" marL="338091" indent="-169046" lvl="1">
              <a:lnSpc>
                <a:spcPts val="2192"/>
              </a:lnSpc>
              <a:buFont typeface="Arial"/>
              <a:buChar char="•"/>
            </a:pPr>
            <a:r>
              <a:rPr lang="en-US" sz="1565">
                <a:solidFill>
                  <a:srgbClr val="FFFFFF"/>
                </a:solidFill>
                <a:latin typeface="Canva Sans"/>
                <a:ea typeface="Canva Sans"/>
                <a:cs typeface="Canva Sans"/>
                <a:sym typeface="Canva Sans"/>
              </a:rPr>
              <a:t>Mesenchymal cells: 304 (highest response)</a:t>
            </a:r>
          </a:p>
          <a:p>
            <a:pPr algn="just" marL="338091" indent="-169046" lvl="1">
              <a:lnSpc>
                <a:spcPts val="2192"/>
              </a:lnSpc>
              <a:buFont typeface="Arial"/>
              <a:buChar char="•"/>
            </a:pPr>
            <a:r>
              <a:rPr lang="en-US" sz="1565">
                <a:solidFill>
                  <a:srgbClr val="FFFFFF"/>
                </a:solidFill>
                <a:latin typeface="Canva Sans"/>
                <a:ea typeface="Canva Sans"/>
                <a:cs typeface="Canva Sans"/>
                <a:sym typeface="Canva Sans"/>
              </a:rPr>
              <a:t>Endothelial cells: 281</a:t>
            </a:r>
          </a:p>
          <a:p>
            <a:pPr algn="just" marL="338091" indent="-169046" lvl="1">
              <a:lnSpc>
                <a:spcPts val="2192"/>
              </a:lnSpc>
              <a:buFont typeface="Arial"/>
              <a:buChar char="•"/>
            </a:pPr>
            <a:r>
              <a:rPr lang="en-US" sz="1565">
                <a:solidFill>
                  <a:srgbClr val="FFFFFF"/>
                </a:solidFill>
                <a:latin typeface="Canva Sans"/>
                <a:ea typeface="Canva Sans"/>
                <a:cs typeface="Canva Sans"/>
                <a:sym typeface="Canva Sans"/>
              </a:rPr>
              <a:t>Monocytes: 120</a:t>
            </a:r>
          </a:p>
          <a:p>
            <a:pPr algn="just" marL="338091" indent="-169046" lvl="1">
              <a:lnSpc>
                <a:spcPts val="2192"/>
              </a:lnSpc>
              <a:buFont typeface="Arial"/>
              <a:buChar char="•"/>
            </a:pPr>
            <a:r>
              <a:rPr lang="en-US" sz="1565">
                <a:solidFill>
                  <a:srgbClr val="FFFFFF"/>
                </a:solidFill>
                <a:latin typeface="Canva Sans"/>
                <a:ea typeface="Canva Sans"/>
                <a:cs typeface="Canva Sans"/>
                <a:sym typeface="Canva Sans"/>
              </a:rPr>
              <a:t>Myogenic cells: 111</a:t>
            </a:r>
          </a:p>
          <a:p>
            <a:pPr algn="just" marL="338091" indent="-169046" lvl="1">
              <a:lnSpc>
                <a:spcPts val="2192"/>
              </a:lnSpc>
              <a:buFont typeface="Arial"/>
              <a:buChar char="•"/>
            </a:pPr>
            <a:r>
              <a:rPr lang="en-US" sz="1565">
                <a:solidFill>
                  <a:srgbClr val="FFFFFF"/>
                </a:solidFill>
                <a:latin typeface="Canva Sans"/>
                <a:ea typeface="Canva Sans"/>
                <a:cs typeface="Canva Sans"/>
                <a:sym typeface="Canva Sans"/>
              </a:rPr>
              <a:t>Lymphocytes: 9 (minimal response)</a:t>
            </a:r>
          </a:p>
          <a:p>
            <a:pPr algn="just">
              <a:lnSpc>
                <a:spcPts val="2192"/>
              </a:lnSpc>
            </a:pPr>
            <a:r>
              <a:rPr lang="en-US" sz="1565">
                <a:solidFill>
                  <a:srgbClr val="FFFFFF"/>
                </a:solidFill>
                <a:latin typeface="Canva Sans"/>
                <a:ea typeface="Canva Sans"/>
                <a:cs typeface="Canva Sans"/>
                <a:sym typeface="Canva Sans"/>
              </a:rPr>
              <a:t>Key Meaning: Some cells (mesenchymal, endothelial) become highly activated, while lymphocytes barely react.</a:t>
            </a:r>
          </a:p>
          <a:p>
            <a:pPr algn="just">
              <a:lnSpc>
                <a:spcPts val="2192"/>
              </a:lnSpc>
            </a:pPr>
            <a:r>
              <a:rPr lang="en-US" b="true" sz="1565">
                <a:solidFill>
                  <a:srgbClr val="FFFFFF"/>
                </a:solidFill>
                <a:latin typeface="Canva Sans Bold"/>
                <a:ea typeface="Canva Sans Bold"/>
                <a:cs typeface="Canva Sans Bold"/>
                <a:sym typeface="Canva Sans Bold"/>
              </a:rPr>
              <a:t>3. </a:t>
            </a:r>
            <a:r>
              <a:rPr lang="en-US" b="true" sz="1565">
                <a:solidFill>
                  <a:srgbClr val="FFFFFF"/>
                </a:solidFill>
                <a:latin typeface="Canva Sans Bold"/>
                <a:ea typeface="Canva Sans Bold"/>
                <a:cs typeface="Canva Sans Bold"/>
                <a:sym typeface="Canva Sans Bold"/>
              </a:rPr>
              <a:t>Biological Processes Activated After Exercise</a:t>
            </a:r>
          </a:p>
          <a:p>
            <a:pPr algn="just" marL="338091" indent="-169046" lvl="1">
              <a:lnSpc>
                <a:spcPts val="2192"/>
              </a:lnSpc>
              <a:buFont typeface="Arial"/>
              <a:buChar char="•"/>
            </a:pPr>
            <a:r>
              <a:rPr lang="en-US" sz="1565">
                <a:solidFill>
                  <a:srgbClr val="FFFFFF"/>
                </a:solidFill>
                <a:latin typeface="Canva Sans"/>
                <a:ea typeface="Canva Sans"/>
                <a:cs typeface="Canva Sans"/>
                <a:sym typeface="Canva Sans"/>
              </a:rPr>
              <a:t>Mesenchymal cells: Tissue repair, Wound healing, Extracellular remodeling, </a:t>
            </a:r>
          </a:p>
          <a:p>
            <a:pPr algn="just" marL="338091" indent="-169046" lvl="1">
              <a:lnSpc>
                <a:spcPts val="2192"/>
              </a:lnSpc>
              <a:buFont typeface="Arial"/>
              <a:buChar char="•"/>
            </a:pPr>
            <a:r>
              <a:rPr lang="en-US" sz="1565">
                <a:solidFill>
                  <a:srgbClr val="FFFFFF"/>
                </a:solidFill>
                <a:latin typeface="Canva Sans"/>
                <a:ea typeface="Canva Sans"/>
                <a:cs typeface="Canva Sans"/>
                <a:sym typeface="Canva Sans"/>
              </a:rPr>
              <a:t>Endothelial cells: Stress response, Metabolic regulation, Vascular adaptation</a:t>
            </a:r>
          </a:p>
          <a:p>
            <a:pPr algn="just" marL="338091" indent="-169046" lvl="1">
              <a:lnSpc>
                <a:spcPts val="2192"/>
              </a:lnSpc>
              <a:buFont typeface="Arial"/>
              <a:buChar char="•"/>
            </a:pPr>
            <a:r>
              <a:rPr lang="en-US" sz="1565">
                <a:solidFill>
                  <a:srgbClr val="FFFFFF"/>
                </a:solidFill>
                <a:latin typeface="Canva Sans"/>
                <a:ea typeface="Canva Sans"/>
                <a:cs typeface="Canva Sans"/>
                <a:sym typeface="Canva Sans"/>
              </a:rPr>
              <a:t>Myogenic cells: Muscle growth, Fiber contraction, Differentiation (maturation)</a:t>
            </a:r>
          </a:p>
          <a:p>
            <a:pPr algn="just" marL="338091" indent="-169046" lvl="1">
              <a:lnSpc>
                <a:spcPts val="2192"/>
              </a:lnSpc>
              <a:buFont typeface="Arial"/>
              <a:buChar char="•"/>
            </a:pPr>
            <a:r>
              <a:rPr lang="en-US" sz="1565">
                <a:solidFill>
                  <a:srgbClr val="FFFFFF"/>
                </a:solidFill>
                <a:latin typeface="Canva Sans"/>
                <a:ea typeface="Canva Sans"/>
                <a:cs typeface="Canva Sans"/>
                <a:sym typeface="Canva Sans"/>
              </a:rPr>
              <a:t>Monocytes: Inflammation, Immune signaling</a:t>
            </a:r>
          </a:p>
          <a:p>
            <a:pPr algn="just" marL="338091" indent="-169046" lvl="1">
              <a:lnSpc>
                <a:spcPts val="2192"/>
              </a:lnSpc>
              <a:buFont typeface="Arial"/>
              <a:buChar char="•"/>
            </a:pPr>
            <a:r>
              <a:rPr lang="en-US" sz="1565">
                <a:solidFill>
                  <a:srgbClr val="FFFFFF"/>
                </a:solidFill>
                <a:latin typeface="Canva Sans"/>
                <a:ea typeface="Canva Sans"/>
                <a:cs typeface="Canva Sans"/>
                <a:sym typeface="Canva Sans"/>
              </a:rPr>
              <a:t>Lymphocytes: Minimal biological change</a:t>
            </a:r>
          </a:p>
          <a:p>
            <a:pPr algn="just">
              <a:lnSpc>
                <a:spcPts val="2192"/>
              </a:lnSpc>
            </a:pPr>
            <a:r>
              <a:rPr lang="en-US" sz="1565">
                <a:solidFill>
                  <a:srgbClr val="FFFFFF"/>
                </a:solidFill>
                <a:latin typeface="Canva Sans"/>
                <a:ea typeface="Canva Sans"/>
                <a:cs typeface="Canva Sans"/>
                <a:sym typeface="Canva Sans"/>
              </a:rPr>
              <a:t>Common Processes Across Most Cell Types:</a:t>
            </a:r>
          </a:p>
          <a:p>
            <a:pPr algn="just" marL="338091" indent="-169046" lvl="1">
              <a:lnSpc>
                <a:spcPts val="2192"/>
              </a:lnSpc>
              <a:buFont typeface="Arial"/>
              <a:buChar char="•"/>
            </a:pPr>
            <a:r>
              <a:rPr lang="en-US" sz="1565">
                <a:solidFill>
                  <a:srgbClr val="FFFFFF"/>
                </a:solidFill>
                <a:latin typeface="Canva Sans"/>
                <a:ea typeface="Canva Sans"/>
                <a:cs typeface="Canva Sans"/>
                <a:sym typeface="Canva Sans"/>
              </a:rPr>
              <a:t>mRNA breakdown (catabolic processing)</a:t>
            </a:r>
          </a:p>
          <a:p>
            <a:pPr algn="just" marL="316502" indent="-158251" lvl="1">
              <a:lnSpc>
                <a:spcPts val="2052"/>
              </a:lnSpc>
              <a:buFont typeface="Arial"/>
              <a:buChar char="•"/>
            </a:pPr>
            <a:r>
              <a:rPr lang="en-US" sz="1465">
                <a:solidFill>
                  <a:srgbClr val="FFFFFF"/>
                </a:solidFill>
                <a:latin typeface="Canva Sans"/>
                <a:ea typeface="Canva Sans"/>
                <a:cs typeface="Canva Sans"/>
                <a:sym typeface="Canva Sans"/>
              </a:rPr>
              <a:t>Nitrogen metabolism</a:t>
            </a:r>
          </a:p>
          <a:p>
            <a:pPr algn="just">
              <a:lnSpc>
                <a:spcPts val="2192"/>
              </a:lnSpc>
            </a:pPr>
            <a:r>
              <a:rPr lang="en-US" b="true" sz="1565">
                <a:solidFill>
                  <a:srgbClr val="FFFFFF"/>
                </a:solidFill>
                <a:latin typeface="Canva Sans Bold"/>
                <a:ea typeface="Canva Sans Bold"/>
                <a:cs typeface="Canva Sans Bold"/>
                <a:sym typeface="Canva Sans Bold"/>
              </a:rPr>
              <a:t>4. </a:t>
            </a:r>
            <a:r>
              <a:rPr lang="en-US" b="true" sz="1565">
                <a:solidFill>
                  <a:srgbClr val="FFFFFF"/>
                </a:solidFill>
                <a:latin typeface="Canva Sans Bold"/>
                <a:ea typeface="Canva Sans Bold"/>
                <a:cs typeface="Canva Sans Bold"/>
                <a:sym typeface="Canva Sans Bold"/>
              </a:rPr>
              <a:t>Key Genes Highlighted (Panels D–H)</a:t>
            </a:r>
          </a:p>
          <a:p>
            <a:pPr algn="just" marL="338091" indent="-169046" lvl="1">
              <a:lnSpc>
                <a:spcPts val="2192"/>
              </a:lnSpc>
              <a:buFont typeface="Arial"/>
              <a:buChar char="•"/>
            </a:pPr>
            <a:r>
              <a:rPr lang="en-US" sz="1565">
                <a:solidFill>
                  <a:srgbClr val="FFFFFF"/>
                </a:solidFill>
                <a:latin typeface="Canva Sans"/>
                <a:ea typeface="Canva Sans"/>
                <a:cs typeface="Canva Sans"/>
                <a:sym typeface="Canva Sans"/>
              </a:rPr>
              <a:t>Mesenchymal cells: VIM, GPX4 → structural repair &amp; protection</a:t>
            </a:r>
          </a:p>
          <a:p>
            <a:pPr algn="just" marL="338091" indent="-169046" lvl="1">
              <a:lnSpc>
                <a:spcPts val="2192"/>
              </a:lnSpc>
              <a:buFont typeface="Arial"/>
              <a:buChar char="•"/>
            </a:pPr>
            <a:r>
              <a:rPr lang="en-US" sz="1565">
                <a:solidFill>
                  <a:srgbClr val="FFFFFF"/>
                </a:solidFill>
                <a:latin typeface="Canva Sans"/>
                <a:ea typeface="Canva Sans"/>
                <a:cs typeface="Canva Sans"/>
                <a:sym typeface="Canva Sans"/>
              </a:rPr>
              <a:t>Endothelial cells: TIMP3, ACTB → vascular stress &amp; remodeling</a:t>
            </a:r>
          </a:p>
          <a:p>
            <a:pPr algn="just" marL="338091" indent="-169046" lvl="1">
              <a:lnSpc>
                <a:spcPts val="2192"/>
              </a:lnSpc>
              <a:buFont typeface="Arial"/>
              <a:buChar char="•"/>
            </a:pPr>
            <a:r>
              <a:rPr lang="en-US" sz="1565">
                <a:solidFill>
                  <a:srgbClr val="FFFFFF"/>
                </a:solidFill>
                <a:latin typeface="Canva Sans"/>
                <a:ea typeface="Canva Sans"/>
                <a:cs typeface="Canva Sans"/>
                <a:sym typeface="Canva Sans"/>
              </a:rPr>
              <a:t>Myogenic cells: MYOD1, DES → muscle growth &amp; regeneration</a:t>
            </a:r>
          </a:p>
          <a:p>
            <a:pPr algn="just" marL="338091" indent="-169046" lvl="1">
              <a:lnSpc>
                <a:spcPts val="2192"/>
              </a:lnSpc>
              <a:buFont typeface="Arial"/>
              <a:buChar char="•"/>
            </a:pPr>
            <a:r>
              <a:rPr lang="en-US" sz="1565">
                <a:solidFill>
                  <a:srgbClr val="FFFFFF"/>
                </a:solidFill>
                <a:latin typeface="Canva Sans"/>
                <a:ea typeface="Canva Sans"/>
                <a:cs typeface="Canva Sans"/>
                <a:sym typeface="Canva Sans"/>
              </a:rPr>
              <a:t>Monocytes: NFKBIA, CXCL8 → inflammation &amp; immune response</a:t>
            </a:r>
          </a:p>
          <a:p>
            <a:pPr algn="just">
              <a:lnSpc>
                <a:spcPts val="2192"/>
              </a:lnSpc>
            </a:pPr>
            <a:r>
              <a:rPr lang="en-US" sz="1565">
                <a:solidFill>
                  <a:srgbClr val="FFFFFF"/>
                </a:solidFill>
                <a:latin typeface="Canva Sans"/>
                <a:ea typeface="Canva Sans"/>
                <a:cs typeface="Canva Sans"/>
                <a:sym typeface="Canva Sans"/>
              </a:rPr>
              <a:t>Key Meaning: Each cell uses specific genes to fulfill its repair or immune role.</a:t>
            </a:r>
          </a:p>
          <a:p>
            <a:pPr algn="just">
              <a:lnSpc>
                <a:spcPts val="2192"/>
              </a:lnSpc>
            </a:pPr>
            <a:r>
              <a:rPr lang="en-US" b="true" sz="1565">
                <a:solidFill>
                  <a:srgbClr val="FFFFFF"/>
                </a:solidFill>
                <a:latin typeface="Canva Sans Bold"/>
                <a:ea typeface="Canva Sans Bold"/>
                <a:cs typeface="Canva Sans Bold"/>
                <a:sym typeface="Canva Sans Bold"/>
              </a:rPr>
              <a:t>5. </a:t>
            </a:r>
            <a:r>
              <a:rPr lang="en-US" b="true" sz="1565">
                <a:solidFill>
                  <a:srgbClr val="FFFFFF"/>
                </a:solidFill>
                <a:latin typeface="Canva Sans Bold"/>
                <a:ea typeface="Canva Sans Bold"/>
                <a:cs typeface="Canva Sans Bold"/>
                <a:sym typeface="Canva Sans Bold"/>
              </a:rPr>
              <a:t>Comparison to Whole-Muscle RNA-seq (Panel I)</a:t>
            </a:r>
          </a:p>
          <a:p>
            <a:pPr algn="just" marL="338091" indent="-169046" lvl="1">
              <a:lnSpc>
                <a:spcPts val="2192"/>
              </a:lnSpc>
              <a:buFont typeface="Arial"/>
              <a:buChar char="•"/>
            </a:pPr>
            <a:r>
              <a:rPr lang="en-US" sz="1565">
                <a:solidFill>
                  <a:srgbClr val="FFFFFF"/>
                </a:solidFill>
                <a:latin typeface="Canva Sans"/>
                <a:ea typeface="Canva Sans"/>
                <a:cs typeface="Canva Sans"/>
                <a:sym typeface="Canva Sans"/>
              </a:rPr>
              <a:t>Only ~25% of scRNA-seq genes are detected in bulk RNA-seq.</a:t>
            </a:r>
          </a:p>
          <a:p>
            <a:pPr algn="just" marL="338091" indent="-169046" lvl="1">
              <a:lnSpc>
                <a:spcPts val="2192"/>
              </a:lnSpc>
              <a:buFont typeface="Arial"/>
              <a:buChar char="•"/>
            </a:pPr>
            <a:r>
              <a:rPr lang="en-US" sz="1565">
                <a:solidFill>
                  <a:srgbClr val="FFFFFF"/>
                </a:solidFill>
                <a:latin typeface="Canva Sans"/>
                <a:ea typeface="Canva Sans"/>
                <a:cs typeface="Canva Sans"/>
                <a:sym typeface="Canva Sans"/>
              </a:rPr>
              <a:t>Reason: Bulk sequencing hides cell-specific responses.</a:t>
            </a:r>
          </a:p>
          <a:p>
            <a:pPr algn="just" marL="338091" indent="-169046" lvl="1">
              <a:lnSpc>
                <a:spcPts val="2192"/>
              </a:lnSpc>
              <a:buFont typeface="Arial"/>
              <a:buChar char="•"/>
            </a:pPr>
            <a:r>
              <a:rPr lang="en-US" sz="1565">
                <a:solidFill>
                  <a:srgbClr val="FFFFFF"/>
                </a:solidFill>
                <a:latin typeface="Canva Sans"/>
                <a:ea typeface="Canva Sans"/>
                <a:cs typeface="Canva Sans"/>
                <a:sym typeface="Canva Sans"/>
              </a:rPr>
              <a:t>scRNA-seq advantage: Reveals unique reactions of each individual cell type.</a:t>
            </a:r>
          </a:p>
        </p:txBody>
      </p:sp>
      <p:sp>
        <p:nvSpPr>
          <p:cNvPr name="TextBox 9" id="9"/>
          <p:cNvSpPr txBox="true"/>
          <p:nvPr/>
        </p:nvSpPr>
        <p:spPr>
          <a:xfrm rot="0">
            <a:off x="874774" y="2971800"/>
            <a:ext cx="5346293" cy="4229100"/>
          </a:xfrm>
          <a:prstGeom prst="rect">
            <a:avLst/>
          </a:prstGeom>
        </p:spPr>
        <p:txBody>
          <a:bodyPr anchor="t" rtlCol="false" tIns="0" lIns="0" bIns="0" rIns="0">
            <a:spAutoFit/>
          </a:bodyPr>
          <a:lstStyle/>
          <a:p>
            <a:pPr algn="ctr">
              <a:lnSpc>
                <a:spcPts val="8400"/>
              </a:lnSpc>
            </a:pPr>
            <a:r>
              <a:rPr lang="en-US" sz="6000" b="true">
                <a:solidFill>
                  <a:srgbClr val="FFFFFF"/>
                </a:solidFill>
                <a:latin typeface="Canva Sans Bold"/>
                <a:ea typeface="Canva Sans Bold"/>
                <a:cs typeface="Canva Sans Bold"/>
                <a:sym typeface="Canva Sans Bold"/>
              </a:rPr>
              <a:t>Effects of exercise on cellular composition</a:t>
            </a:r>
          </a:p>
        </p:txBody>
      </p:sp>
      <p:sp>
        <p:nvSpPr>
          <p:cNvPr name="TextBox 10" id="10"/>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FFFFF"/>
                </a:solidFill>
                <a:latin typeface="Canva Sans"/>
                <a:ea typeface="Canva Sans"/>
                <a:cs typeface="Canva Sans"/>
                <a:sym typeface="Canva Sans"/>
              </a:rPr>
              <a:t>10</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80745" y="-343859"/>
            <a:ext cx="19502706" cy="11777054"/>
            <a:chOff x="0" y="0"/>
            <a:chExt cx="5136515" cy="3101775"/>
          </a:xfrm>
        </p:grpSpPr>
        <p:sp>
          <p:nvSpPr>
            <p:cNvPr name="Freeform 3" id="3"/>
            <p:cNvSpPr/>
            <p:nvPr/>
          </p:nvSpPr>
          <p:spPr>
            <a:xfrm flipH="false" flipV="false" rot="0">
              <a:off x="0" y="0"/>
              <a:ext cx="5136515" cy="3101775"/>
            </a:xfrm>
            <a:custGeom>
              <a:avLst/>
              <a:gdLst/>
              <a:ahLst/>
              <a:cxnLst/>
              <a:rect r="r" b="b" t="t" l="l"/>
              <a:pathLst>
                <a:path h="3101775" w="5136515">
                  <a:moveTo>
                    <a:pt x="0" y="0"/>
                  </a:moveTo>
                  <a:lnTo>
                    <a:pt x="5136515" y="0"/>
                  </a:lnTo>
                  <a:lnTo>
                    <a:pt x="5136515" y="3101775"/>
                  </a:lnTo>
                  <a:lnTo>
                    <a:pt x="0" y="3101775"/>
                  </a:lnTo>
                  <a:close/>
                </a:path>
              </a:pathLst>
            </a:custGeom>
            <a:solidFill>
              <a:srgbClr val="000000"/>
            </a:solidFill>
          </p:spPr>
        </p:sp>
        <p:sp>
          <p:nvSpPr>
            <p:cNvPr name="TextBox 4" id="4"/>
            <p:cNvSpPr txBox="true"/>
            <p:nvPr/>
          </p:nvSpPr>
          <p:spPr>
            <a:xfrm>
              <a:off x="0" y="-38100"/>
              <a:ext cx="5136515" cy="3139875"/>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80745" y="3582374"/>
            <a:ext cx="9702438" cy="5675926"/>
          </a:xfrm>
          <a:custGeom>
            <a:avLst/>
            <a:gdLst/>
            <a:ahLst/>
            <a:cxnLst/>
            <a:rect r="r" b="b" t="t" l="l"/>
            <a:pathLst>
              <a:path h="5675926" w="9702438">
                <a:moveTo>
                  <a:pt x="0" y="0"/>
                </a:moveTo>
                <a:lnTo>
                  <a:pt x="9702438" y="0"/>
                </a:lnTo>
                <a:lnTo>
                  <a:pt x="9702438" y="5675926"/>
                </a:lnTo>
                <a:lnTo>
                  <a:pt x="0" y="5675926"/>
                </a:lnTo>
                <a:lnTo>
                  <a:pt x="0" y="0"/>
                </a:lnTo>
                <a:close/>
              </a:path>
            </a:pathLst>
          </a:custGeom>
          <a:blipFill>
            <a:blip r:embed="rId2"/>
            <a:stretch>
              <a:fillRect l="0" t="0" r="0" b="0"/>
            </a:stretch>
          </a:blipFill>
        </p:spPr>
      </p:sp>
      <p:sp>
        <p:nvSpPr>
          <p:cNvPr name="Freeform 6" id="6"/>
          <p:cNvSpPr/>
          <p:nvPr/>
        </p:nvSpPr>
        <p:spPr>
          <a:xfrm flipH="false" flipV="false" rot="0">
            <a:off x="9734268" y="1276837"/>
            <a:ext cx="8556987" cy="3480062"/>
          </a:xfrm>
          <a:custGeom>
            <a:avLst/>
            <a:gdLst/>
            <a:ahLst/>
            <a:cxnLst/>
            <a:rect r="r" b="b" t="t" l="l"/>
            <a:pathLst>
              <a:path h="3480062" w="8556987">
                <a:moveTo>
                  <a:pt x="0" y="0"/>
                </a:moveTo>
                <a:lnTo>
                  <a:pt x="8556987" y="0"/>
                </a:lnTo>
                <a:lnTo>
                  <a:pt x="8556987" y="3480062"/>
                </a:lnTo>
                <a:lnTo>
                  <a:pt x="0" y="3480062"/>
                </a:lnTo>
                <a:lnTo>
                  <a:pt x="0" y="0"/>
                </a:lnTo>
                <a:close/>
              </a:path>
            </a:pathLst>
          </a:custGeom>
          <a:blipFill>
            <a:blip r:embed="rId3"/>
            <a:stretch>
              <a:fillRect l="0" t="0" r="0" b="0"/>
            </a:stretch>
          </a:blipFill>
        </p:spPr>
      </p:sp>
      <p:sp>
        <p:nvSpPr>
          <p:cNvPr name="Freeform 7" id="7"/>
          <p:cNvSpPr/>
          <p:nvPr/>
        </p:nvSpPr>
        <p:spPr>
          <a:xfrm flipH="false" flipV="false" rot="0">
            <a:off x="9734268" y="4756899"/>
            <a:ext cx="8553732" cy="4501401"/>
          </a:xfrm>
          <a:custGeom>
            <a:avLst/>
            <a:gdLst/>
            <a:ahLst/>
            <a:cxnLst/>
            <a:rect r="r" b="b" t="t" l="l"/>
            <a:pathLst>
              <a:path h="4501401" w="8553732">
                <a:moveTo>
                  <a:pt x="0" y="0"/>
                </a:moveTo>
                <a:lnTo>
                  <a:pt x="8553732" y="0"/>
                </a:lnTo>
                <a:lnTo>
                  <a:pt x="8553732" y="4501401"/>
                </a:lnTo>
                <a:lnTo>
                  <a:pt x="0" y="4501401"/>
                </a:lnTo>
                <a:lnTo>
                  <a:pt x="0" y="0"/>
                </a:lnTo>
                <a:close/>
              </a:path>
            </a:pathLst>
          </a:custGeom>
          <a:blipFill>
            <a:blip r:embed="rId4"/>
            <a:stretch>
              <a:fillRect l="0" t="0" r="0" b="0"/>
            </a:stretch>
          </a:blipFill>
        </p:spPr>
      </p:sp>
      <p:sp>
        <p:nvSpPr>
          <p:cNvPr name="TextBox 8" id="8"/>
          <p:cNvSpPr txBox="true"/>
          <p:nvPr/>
        </p:nvSpPr>
        <p:spPr>
          <a:xfrm rot="0">
            <a:off x="588803" y="1133962"/>
            <a:ext cx="8686322" cy="2124075"/>
          </a:xfrm>
          <a:prstGeom prst="rect">
            <a:avLst/>
          </a:prstGeom>
        </p:spPr>
        <p:txBody>
          <a:bodyPr anchor="t" rtlCol="false" tIns="0" lIns="0" bIns="0" rIns="0">
            <a:spAutoFit/>
          </a:bodyPr>
          <a:lstStyle/>
          <a:p>
            <a:pPr algn="ctr">
              <a:lnSpc>
                <a:spcPts val="8400"/>
              </a:lnSpc>
            </a:pPr>
            <a:r>
              <a:rPr lang="en-US" sz="6000" b="true">
                <a:solidFill>
                  <a:srgbClr val="FFFFFF"/>
                </a:solidFill>
                <a:latin typeface="Arimo Bold"/>
                <a:ea typeface="Arimo Bold"/>
                <a:cs typeface="Arimo Bold"/>
                <a:sym typeface="Arimo Bold"/>
              </a:rPr>
              <a:t>Figu</a:t>
            </a:r>
            <a:r>
              <a:rPr lang="en-US" sz="6000" b="true">
                <a:solidFill>
                  <a:srgbClr val="FFFFFF"/>
                </a:solidFill>
                <a:latin typeface="Arimo Bold"/>
                <a:ea typeface="Arimo Bold"/>
                <a:cs typeface="Arimo Bold"/>
                <a:sym typeface="Arimo Bold"/>
              </a:rPr>
              <a:t>r</a:t>
            </a:r>
            <a:r>
              <a:rPr lang="en-US" sz="6000" b="true">
                <a:solidFill>
                  <a:srgbClr val="FFFFFF"/>
                </a:solidFill>
                <a:latin typeface="Arimo Bold"/>
                <a:ea typeface="Arimo Bold"/>
                <a:cs typeface="Arimo Bold"/>
                <a:sym typeface="Arimo Bold"/>
              </a:rPr>
              <a:t>e</a:t>
            </a:r>
            <a:r>
              <a:rPr lang="en-US" sz="6000" b="true">
                <a:solidFill>
                  <a:srgbClr val="FFFFFF"/>
                </a:solidFill>
                <a:latin typeface="Arimo Bold"/>
                <a:ea typeface="Arimo Bold"/>
                <a:cs typeface="Arimo Bold"/>
                <a:sym typeface="Arimo Bold"/>
              </a:rPr>
              <a:t> </a:t>
            </a:r>
            <a:r>
              <a:rPr lang="en-US" sz="6000" b="true">
                <a:solidFill>
                  <a:srgbClr val="FFFFFF"/>
                </a:solidFill>
                <a:latin typeface="Arimo Bold"/>
                <a:ea typeface="Arimo Bold"/>
                <a:cs typeface="Arimo Bold"/>
                <a:sym typeface="Arimo Bold"/>
              </a:rPr>
              <a:t>4 : Trajectory Analysis</a:t>
            </a:r>
          </a:p>
        </p:txBody>
      </p:sp>
      <p:sp>
        <p:nvSpPr>
          <p:cNvPr name="TextBox 9" id="9"/>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FFFFF"/>
                </a:solidFill>
                <a:latin typeface="Canva Sans"/>
                <a:ea typeface="Canva Sans"/>
                <a:cs typeface="Canva Sans"/>
                <a:sym typeface="Canva Sans"/>
              </a:rPr>
              <a:t>11</a:t>
            </a:r>
          </a:p>
        </p:txBody>
      </p:sp>
    </p:spTree>
  </p:cSld>
  <p:clrMapOvr>
    <a:masterClrMapping/>
  </p:clrMapOvr>
</p:sld>
</file>

<file path=ppt/slides/slide12.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0" y="0"/>
            <a:ext cx="2223879" cy="11351526"/>
            <a:chOff x="0" y="0"/>
            <a:chExt cx="585713" cy="2989702"/>
          </a:xfrm>
        </p:grpSpPr>
        <p:sp>
          <p:nvSpPr>
            <p:cNvPr name="Freeform 3" id="3"/>
            <p:cNvSpPr/>
            <p:nvPr/>
          </p:nvSpPr>
          <p:spPr>
            <a:xfrm flipH="false" flipV="false" rot="0">
              <a:off x="0" y="0"/>
              <a:ext cx="585713" cy="2989702"/>
            </a:xfrm>
            <a:custGeom>
              <a:avLst/>
              <a:gdLst/>
              <a:ahLst/>
              <a:cxnLst/>
              <a:rect r="r" b="b" t="t" l="l"/>
              <a:pathLst>
                <a:path h="2989702" w="585713">
                  <a:moveTo>
                    <a:pt x="0" y="0"/>
                  </a:moveTo>
                  <a:lnTo>
                    <a:pt x="585713" y="0"/>
                  </a:lnTo>
                  <a:lnTo>
                    <a:pt x="585713" y="2989702"/>
                  </a:lnTo>
                  <a:lnTo>
                    <a:pt x="0" y="2989702"/>
                  </a:lnTo>
                  <a:close/>
                </a:path>
              </a:pathLst>
            </a:custGeom>
            <a:solidFill>
              <a:srgbClr val="0C535C"/>
            </a:solidFill>
          </p:spPr>
        </p:sp>
        <p:sp>
          <p:nvSpPr>
            <p:cNvPr name="TextBox 4" id="4"/>
            <p:cNvSpPr txBox="true"/>
            <p:nvPr/>
          </p:nvSpPr>
          <p:spPr>
            <a:xfrm>
              <a:off x="0" y="-38100"/>
              <a:ext cx="585713" cy="3027802"/>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2223879" y="0"/>
            <a:ext cx="16064121" cy="10287000"/>
            <a:chOff x="0" y="0"/>
            <a:chExt cx="4230880" cy="2709333"/>
          </a:xfrm>
        </p:grpSpPr>
        <p:sp>
          <p:nvSpPr>
            <p:cNvPr name="Freeform 6" id="6"/>
            <p:cNvSpPr/>
            <p:nvPr/>
          </p:nvSpPr>
          <p:spPr>
            <a:xfrm flipH="false" flipV="false" rot="0">
              <a:off x="0" y="0"/>
              <a:ext cx="4230879" cy="2709333"/>
            </a:xfrm>
            <a:custGeom>
              <a:avLst/>
              <a:gdLst/>
              <a:ahLst/>
              <a:cxnLst/>
              <a:rect r="r" b="b" t="t" l="l"/>
              <a:pathLst>
                <a:path h="2709333" w="4230879">
                  <a:moveTo>
                    <a:pt x="0" y="0"/>
                  </a:moveTo>
                  <a:lnTo>
                    <a:pt x="4230879" y="0"/>
                  </a:lnTo>
                  <a:lnTo>
                    <a:pt x="4230879" y="2709333"/>
                  </a:lnTo>
                  <a:lnTo>
                    <a:pt x="0" y="2709333"/>
                  </a:lnTo>
                  <a:close/>
                </a:path>
              </a:pathLst>
            </a:custGeom>
            <a:solidFill>
              <a:srgbClr val="000000"/>
            </a:solidFill>
          </p:spPr>
        </p:sp>
        <p:sp>
          <p:nvSpPr>
            <p:cNvPr name="TextBox 7" id="7"/>
            <p:cNvSpPr txBox="true"/>
            <p:nvPr/>
          </p:nvSpPr>
          <p:spPr>
            <a:xfrm>
              <a:off x="0" y="-38100"/>
              <a:ext cx="4230880" cy="2747433"/>
            </a:xfrm>
            <a:prstGeom prst="rect">
              <a:avLst/>
            </a:prstGeom>
          </p:spPr>
          <p:txBody>
            <a:bodyPr anchor="ctr" rtlCol="false" tIns="50800" lIns="50800" bIns="50800" rIns="50800"/>
            <a:lstStyle/>
            <a:p>
              <a:pPr algn="ctr">
                <a:lnSpc>
                  <a:spcPts val="2659"/>
                </a:lnSpc>
              </a:pPr>
            </a:p>
          </p:txBody>
        </p:sp>
      </p:grpSp>
      <p:sp>
        <p:nvSpPr>
          <p:cNvPr name="TextBox 8" id="8"/>
          <p:cNvSpPr txBox="true"/>
          <p:nvPr/>
        </p:nvSpPr>
        <p:spPr>
          <a:xfrm rot="0">
            <a:off x="2555265" y="709854"/>
            <a:ext cx="14467429" cy="5059045"/>
          </a:xfrm>
          <a:prstGeom prst="rect">
            <a:avLst/>
          </a:prstGeom>
        </p:spPr>
        <p:txBody>
          <a:bodyPr anchor="t" rtlCol="false" tIns="0" lIns="0" bIns="0" rIns="0">
            <a:spAutoFit/>
          </a:bodyPr>
          <a:lstStyle/>
          <a:p>
            <a:pPr algn="just">
              <a:lnSpc>
                <a:spcPts val="3079"/>
              </a:lnSpc>
            </a:pPr>
            <a:r>
              <a:rPr lang="en-US" sz="2199">
                <a:solidFill>
                  <a:srgbClr val="FFFFFF"/>
                </a:solidFill>
                <a:latin typeface="Canva Sans"/>
                <a:ea typeface="Canva Sans"/>
                <a:cs typeface="Canva Sans"/>
                <a:sym typeface="Canva Sans"/>
              </a:rPr>
              <a:t>Figure 4 explanations:</a:t>
            </a:r>
          </a:p>
          <a:p>
            <a:pPr algn="just" marL="474979" indent="-237490" lvl="1">
              <a:lnSpc>
                <a:spcPts val="3079"/>
              </a:lnSpc>
              <a:buFont typeface="Arial"/>
              <a:buChar char="•"/>
            </a:pPr>
            <a:r>
              <a:rPr lang="en-US" sz="2199">
                <a:solidFill>
                  <a:srgbClr val="FFFFFF"/>
                </a:solidFill>
                <a:latin typeface="Canva Sans"/>
                <a:ea typeface="Canva Sans"/>
                <a:cs typeface="Canva Sans"/>
                <a:sym typeface="Canva Sans"/>
              </a:rPr>
              <a:t>(A) Th</a:t>
            </a:r>
            <a:r>
              <a:rPr lang="en-US" sz="2199">
                <a:solidFill>
                  <a:srgbClr val="FFFFFF"/>
                </a:solidFill>
                <a:latin typeface="Canva Sans"/>
                <a:ea typeface="Canva Sans"/>
                <a:cs typeface="Canva Sans"/>
                <a:sym typeface="Canva Sans"/>
              </a:rPr>
              <a:t>e first cluster (brown) showed high PAX7 expression, marking it as a satellite/myoblast (stem/progenitor) cell group, while the other two clusters represented more mature slow-twitch (TNNI1+) and fast-twitch (TNNI2+) muscle cells along distinct differentiation trajectories.</a:t>
            </a:r>
          </a:p>
          <a:p>
            <a:pPr algn="just" marL="474979" indent="-237490" lvl="1">
              <a:lnSpc>
                <a:spcPts val="3079"/>
              </a:lnSpc>
              <a:buFont typeface="Arial"/>
              <a:buChar char="•"/>
            </a:pPr>
            <a:r>
              <a:rPr lang="en-US" sz="2199">
                <a:solidFill>
                  <a:srgbClr val="FFFFFF"/>
                </a:solidFill>
                <a:latin typeface="Canva Sans"/>
                <a:ea typeface="Canva Sans"/>
                <a:cs typeface="Canva Sans"/>
                <a:sym typeface="Canva Sans"/>
              </a:rPr>
              <a:t>(B–C) The undifferentiated PAX7+ cells expressed stem/progenitor markers such as PAX7, NCAM1, MYF5, and APOE, whereas the more differentiated cells expressed maturation markers like ENO3, TNNI1, TNNI2, and MYL2.</a:t>
            </a:r>
          </a:p>
          <a:p>
            <a:pPr algn="just" marL="474979" indent="-237490" lvl="1">
              <a:lnSpc>
                <a:spcPts val="3079"/>
              </a:lnSpc>
              <a:buFont typeface="Arial"/>
              <a:buChar char="•"/>
            </a:pPr>
            <a:r>
              <a:rPr lang="en-US" sz="2199">
                <a:solidFill>
                  <a:srgbClr val="FFFFFF"/>
                </a:solidFill>
                <a:latin typeface="Canva Sans"/>
                <a:ea typeface="Canva Sans"/>
                <a:cs typeface="Canva Sans"/>
                <a:sym typeface="Canva Sans"/>
              </a:rPr>
              <a:t>(D–E) During differentiation, TNNC1 and TNNC2 expression increased progressively along the trajectory, while MYOD1 and MYF5 decreased, indicating a continuous and orderly transition from stem to mature muscle cells.</a:t>
            </a:r>
          </a:p>
          <a:p>
            <a:pPr algn="just" marL="474979" indent="-237490" lvl="1">
              <a:lnSpc>
                <a:spcPts val="3079"/>
              </a:lnSpc>
              <a:buFont typeface="Arial"/>
              <a:buChar char="•"/>
            </a:pPr>
            <a:r>
              <a:rPr lang="en-US" sz="2199">
                <a:solidFill>
                  <a:srgbClr val="FFFFFF"/>
                </a:solidFill>
                <a:latin typeface="Canva Sans"/>
                <a:ea typeface="Canva Sans"/>
                <a:cs typeface="Canva Sans"/>
                <a:sym typeface="Canva Sans"/>
              </a:rPr>
              <a:t> Overall, the figure illustrates a gradual myogenic differentiation process supported by changes in gene expression patterns consistent with known muscle development pathways.</a:t>
            </a:r>
          </a:p>
          <a:p>
            <a:pPr algn="just">
              <a:lnSpc>
                <a:spcPts val="3079"/>
              </a:lnSpc>
            </a:pPr>
          </a:p>
        </p:txBody>
      </p:sp>
      <p:sp>
        <p:nvSpPr>
          <p:cNvPr name="TextBox 9" id="9"/>
          <p:cNvSpPr txBox="true"/>
          <p:nvPr/>
        </p:nvSpPr>
        <p:spPr>
          <a:xfrm rot="0">
            <a:off x="2555265" y="5730799"/>
            <a:ext cx="14467429" cy="3106420"/>
          </a:xfrm>
          <a:prstGeom prst="rect">
            <a:avLst/>
          </a:prstGeom>
        </p:spPr>
        <p:txBody>
          <a:bodyPr anchor="t" rtlCol="false" tIns="0" lIns="0" bIns="0" rIns="0">
            <a:spAutoFit/>
          </a:bodyPr>
          <a:lstStyle/>
          <a:p>
            <a:pPr algn="just">
              <a:lnSpc>
                <a:spcPts val="3079"/>
              </a:lnSpc>
            </a:pPr>
            <a:r>
              <a:rPr lang="en-US" sz="2199">
                <a:solidFill>
                  <a:srgbClr val="FFFFFF"/>
                </a:solidFill>
                <a:latin typeface="Canva Sans"/>
                <a:ea typeface="Canva Sans"/>
                <a:cs typeface="Canva Sans"/>
                <a:sym typeface="Canva Sans"/>
              </a:rPr>
              <a:t>Trajectory analysis</a:t>
            </a:r>
            <a:r>
              <a:rPr lang="en-US" sz="2199">
                <a:solidFill>
                  <a:srgbClr val="FFFFFF"/>
                </a:solidFill>
                <a:latin typeface="Canva Sans"/>
                <a:ea typeface="Canva Sans"/>
                <a:cs typeface="Canva Sans"/>
                <a:sym typeface="Canva Sans"/>
              </a:rPr>
              <a:t> using</a:t>
            </a:r>
            <a:r>
              <a:rPr lang="en-US" sz="2199">
                <a:solidFill>
                  <a:srgbClr val="FFFFFF"/>
                </a:solidFill>
                <a:latin typeface="Canva Sans"/>
                <a:ea typeface="Canva Sans"/>
                <a:cs typeface="Canva Sans"/>
                <a:sym typeface="Canva Sans"/>
              </a:rPr>
              <a:t> dimensionality reduction methods such as UMAP or t-SNE revealed a continuous progression of myogenic cell differentiation, rather than distinct separations between cell types. Through principal curve pseudotime analysis, three myogenic subpopulations were identified—undifferentiated PAX7+ myoblasts, TNNI1+ slow-twitch, and TNNI2+ fast-twitch cells—arranged along two differentiation trajectories originating from the myoblast cluster. As pseudotime increased, TNNC1 and TNNC2 expression rose progressively in both muscle types, reflecting ongoing maturation. Notably, after three hours of exercise, both slow- and fast-twitch populations showed a slight shift toward higher differentiation, indicating that exercise acutely promotes myogenic progression.</a:t>
            </a:r>
          </a:p>
        </p:txBody>
      </p:sp>
      <p:sp>
        <p:nvSpPr>
          <p:cNvPr name="TextBox 10" id="10"/>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FFFFF"/>
                </a:solidFill>
                <a:latin typeface="Canva Sans"/>
                <a:ea typeface="Canva Sans"/>
                <a:cs typeface="Canva Sans"/>
                <a:sym typeface="Canva Sans"/>
              </a:rPr>
              <a:t>12</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4816593" cy="2709333"/>
          </a:xfrm>
        </p:grpSpPr>
        <p:sp>
          <p:nvSpPr>
            <p:cNvPr name="Freeform 3" id="3"/>
            <p:cNvSpPr/>
            <p:nvPr/>
          </p:nvSpPr>
          <p:spPr>
            <a:xfrm flipH="false" flipV="false" rot="0">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solidFill>
              <a:srgbClr val="000000"/>
            </a:solidFill>
          </p:spPr>
        </p:sp>
        <p:sp>
          <p:nvSpPr>
            <p:cNvPr name="TextBox 4" id="4"/>
            <p:cNvSpPr txBox="true"/>
            <p:nvPr/>
          </p:nvSpPr>
          <p:spPr>
            <a:xfrm>
              <a:off x="0" y="-38100"/>
              <a:ext cx="4816593" cy="2747433"/>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0" y="0"/>
            <a:ext cx="7639462" cy="10255651"/>
            <a:chOff x="0" y="0"/>
            <a:chExt cx="812800" cy="1091149"/>
          </a:xfrm>
        </p:grpSpPr>
        <p:sp>
          <p:nvSpPr>
            <p:cNvPr name="Freeform 6" id="6"/>
            <p:cNvSpPr/>
            <p:nvPr/>
          </p:nvSpPr>
          <p:spPr>
            <a:xfrm flipH="false" flipV="false" rot="0">
              <a:off x="0" y="0"/>
              <a:ext cx="812800" cy="1091149"/>
            </a:xfrm>
            <a:custGeom>
              <a:avLst/>
              <a:gdLst/>
              <a:ahLst/>
              <a:cxnLst/>
              <a:rect r="r" b="b" t="t" l="l"/>
              <a:pathLst>
                <a:path h="1091149" w="812800">
                  <a:moveTo>
                    <a:pt x="0" y="0"/>
                  </a:moveTo>
                  <a:lnTo>
                    <a:pt x="812800" y="0"/>
                  </a:lnTo>
                  <a:lnTo>
                    <a:pt x="812800" y="1091149"/>
                  </a:lnTo>
                  <a:lnTo>
                    <a:pt x="0" y="1091149"/>
                  </a:lnTo>
                  <a:close/>
                </a:path>
              </a:pathLst>
            </a:custGeom>
            <a:blipFill>
              <a:blip r:embed="rId2"/>
              <a:stretch>
                <a:fillRect l="0" t="-587" r="0" b="-587"/>
              </a:stretch>
            </a:blipFill>
          </p:spPr>
        </p:sp>
      </p:grpSp>
      <p:sp>
        <p:nvSpPr>
          <p:cNvPr name="TextBox 7" id="7"/>
          <p:cNvSpPr txBox="true"/>
          <p:nvPr/>
        </p:nvSpPr>
        <p:spPr>
          <a:xfrm rot="0">
            <a:off x="7639462" y="885825"/>
            <a:ext cx="10648538" cy="1057275"/>
          </a:xfrm>
          <a:prstGeom prst="rect">
            <a:avLst/>
          </a:prstGeom>
        </p:spPr>
        <p:txBody>
          <a:bodyPr anchor="t" rtlCol="false" tIns="0" lIns="0" bIns="0" rIns="0">
            <a:spAutoFit/>
          </a:bodyPr>
          <a:lstStyle/>
          <a:p>
            <a:pPr algn="ctr">
              <a:lnSpc>
                <a:spcPts val="8400"/>
              </a:lnSpc>
            </a:pPr>
            <a:r>
              <a:rPr lang="en-US" sz="6000" b="true">
                <a:solidFill>
                  <a:srgbClr val="FFFFFF"/>
                </a:solidFill>
                <a:latin typeface="Arimo Bold"/>
                <a:ea typeface="Arimo Bold"/>
                <a:cs typeface="Arimo Bold"/>
                <a:sym typeface="Arimo Bold"/>
              </a:rPr>
              <a:t>Fig 5: Pseudotime Analysis</a:t>
            </a:r>
          </a:p>
        </p:txBody>
      </p:sp>
      <p:sp>
        <p:nvSpPr>
          <p:cNvPr name="TextBox 8" id="8"/>
          <p:cNvSpPr txBox="true"/>
          <p:nvPr/>
        </p:nvSpPr>
        <p:spPr>
          <a:xfrm rot="0">
            <a:off x="8320147" y="2305501"/>
            <a:ext cx="8939153" cy="6692900"/>
          </a:xfrm>
          <a:prstGeom prst="rect">
            <a:avLst/>
          </a:prstGeom>
        </p:spPr>
        <p:txBody>
          <a:bodyPr anchor="t" rtlCol="false" tIns="0" lIns="0" bIns="0" rIns="0">
            <a:spAutoFit/>
          </a:bodyPr>
          <a:lstStyle/>
          <a:p>
            <a:pPr algn="just">
              <a:lnSpc>
                <a:spcPts val="2800"/>
              </a:lnSpc>
            </a:pPr>
            <a:r>
              <a:rPr lang="en-US" sz="2000">
                <a:solidFill>
                  <a:srgbClr val="FFFFFF"/>
                </a:solidFill>
                <a:latin typeface="Canva Sans"/>
                <a:ea typeface="Canva Sans"/>
                <a:cs typeface="Canva Sans"/>
                <a:sym typeface="Canva Sans"/>
              </a:rPr>
              <a:t>This figure shows h</a:t>
            </a:r>
            <a:r>
              <a:rPr lang="en-US" sz="2000">
                <a:solidFill>
                  <a:srgbClr val="FFFFFF"/>
                </a:solidFill>
                <a:latin typeface="Canva Sans"/>
                <a:ea typeface="Canva Sans"/>
                <a:cs typeface="Canva Sans"/>
                <a:sym typeface="Canva Sans"/>
              </a:rPr>
              <a:t>ow exercise affects muscle-forming (myogenic) cells and their gene activity.</a:t>
            </a:r>
          </a:p>
          <a:p>
            <a:pPr algn="just" marL="431801" indent="-215900" lvl="1">
              <a:lnSpc>
                <a:spcPts val="2800"/>
              </a:lnSpc>
              <a:buFont typeface="Arial"/>
              <a:buChar char="•"/>
            </a:pPr>
            <a:r>
              <a:rPr lang="en-US" sz="2000">
                <a:solidFill>
                  <a:srgbClr val="FFFFFF"/>
                </a:solidFill>
                <a:latin typeface="Canva Sans"/>
                <a:ea typeface="Canva Sans"/>
                <a:cs typeface="Canva Sans"/>
                <a:sym typeface="Canva Sans"/>
              </a:rPr>
              <a:t>(a–b) After 3 hours of exercise, both fast-twitch and slow-twitch muscle cells showed a clear shift (9% and 5.4%) along their differentiation paths, meaning they became slightly more mature.</a:t>
            </a:r>
          </a:p>
          <a:p>
            <a:pPr algn="just" marL="431801" indent="-215900" lvl="1">
              <a:lnSpc>
                <a:spcPts val="2800"/>
              </a:lnSpc>
              <a:buFont typeface="Arial"/>
              <a:buChar char="•"/>
            </a:pPr>
            <a:r>
              <a:rPr lang="en-US" sz="2000">
                <a:solidFill>
                  <a:srgbClr val="FFFFFF"/>
                </a:solidFill>
                <a:latin typeface="Canva Sans"/>
                <a:ea typeface="Canva Sans"/>
                <a:cs typeface="Canva Sans"/>
                <a:sym typeface="Canva Sans"/>
              </a:rPr>
              <a:t>(c) A Venn diagram showed that most exercise-responsive genes appeared in undifferentiated PAX7+ stem/myoblast cells, and many of those same genes were also affected in the more mature muscle cells — suggesting exercise mainly influences early-stage muscle cells.</a:t>
            </a:r>
          </a:p>
          <a:p>
            <a:pPr algn="just" marL="431801" indent="-215900" lvl="1">
              <a:lnSpc>
                <a:spcPts val="2800"/>
              </a:lnSpc>
              <a:buFont typeface="Arial"/>
              <a:buChar char="•"/>
            </a:pPr>
            <a:r>
              <a:rPr lang="en-US" sz="2000">
                <a:solidFill>
                  <a:srgbClr val="FFFFFF"/>
                </a:solidFill>
                <a:latin typeface="Canva Sans"/>
                <a:ea typeface="Canva Sans"/>
                <a:cs typeface="Canva Sans"/>
                <a:sym typeface="Canva Sans"/>
              </a:rPr>
              <a:t>(d) A volcano plot displayed which genes changed significantly after exercise in each myogenic group (with different colors for each type).</a:t>
            </a:r>
          </a:p>
          <a:p>
            <a:pPr algn="just" marL="431801" indent="-215900" lvl="1">
              <a:lnSpc>
                <a:spcPts val="2800"/>
              </a:lnSpc>
              <a:buFont typeface="Arial"/>
              <a:buChar char="•"/>
            </a:pPr>
            <a:r>
              <a:rPr lang="en-US" sz="2000">
                <a:solidFill>
                  <a:srgbClr val="FFFFFF"/>
                </a:solidFill>
                <a:latin typeface="Canva Sans"/>
                <a:ea typeface="Canva Sans"/>
                <a:cs typeface="Canva Sans"/>
                <a:sym typeface="Canva Sans"/>
              </a:rPr>
              <a:t>(e) Lab tests using human myoblasts grown in culture confirmed that troponin genes (TNNC1 and TNNC2) increase as the cells mature over several days, matching the single-cell results.</a:t>
            </a:r>
          </a:p>
          <a:p>
            <a:pPr algn="just" marL="431801" indent="-215900" lvl="1">
              <a:lnSpc>
                <a:spcPts val="2800"/>
              </a:lnSpc>
              <a:buFont typeface="Arial"/>
              <a:buChar char="•"/>
            </a:pPr>
            <a:r>
              <a:rPr lang="en-US" sz="2000">
                <a:solidFill>
                  <a:srgbClr val="FFFFFF"/>
                </a:solidFill>
                <a:latin typeface="Canva Sans"/>
                <a:ea typeface="Canva Sans"/>
                <a:cs typeface="Canva Sans"/>
                <a:sym typeface="Canva Sans"/>
              </a:rPr>
              <a:t>(f) A similar result was seen in C2C12 mouse muscle cells, where gene activity changed as they shifted from growth to differentiation.</a:t>
            </a:r>
          </a:p>
          <a:p>
            <a:pPr algn="just">
              <a:lnSpc>
                <a:spcPts val="2800"/>
              </a:lnSpc>
            </a:pPr>
            <a:r>
              <a:rPr lang="en-US" sz="2000">
                <a:solidFill>
                  <a:srgbClr val="FFFFFF"/>
                </a:solidFill>
                <a:latin typeface="Canva Sans"/>
                <a:ea typeface="Canva Sans"/>
                <a:cs typeface="Canva Sans"/>
                <a:sym typeface="Canva Sans"/>
              </a:rPr>
              <a:t>Overall: Exercise triggers early gene changes that promote muscle cell differentiation and maturation, especially in the stem-like PAX7+ cells.</a:t>
            </a:r>
          </a:p>
          <a:p>
            <a:pPr algn="just">
              <a:lnSpc>
                <a:spcPts val="2800"/>
              </a:lnSpc>
            </a:pPr>
          </a:p>
        </p:txBody>
      </p:sp>
      <p:sp>
        <p:nvSpPr>
          <p:cNvPr name="TextBox 9" id="9"/>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FFFFF"/>
                </a:solidFill>
                <a:latin typeface="Canva Sans"/>
                <a:ea typeface="Canva Sans"/>
                <a:cs typeface="Canva Sans"/>
                <a:sym typeface="Canva Sans"/>
              </a:rPr>
              <a:t>13</a:t>
            </a:r>
          </a:p>
        </p:txBody>
      </p:sp>
    </p:spTree>
  </p:cSld>
  <p:clrMapOvr>
    <a:masterClrMapping/>
  </p:clrMapOvr>
</p:sld>
</file>

<file path=ppt/slides/slide14.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1467721" y="0"/>
            <a:ext cx="2223879" cy="11351526"/>
            <a:chOff x="0" y="0"/>
            <a:chExt cx="585713" cy="2989702"/>
          </a:xfrm>
        </p:grpSpPr>
        <p:sp>
          <p:nvSpPr>
            <p:cNvPr name="Freeform 3" id="3"/>
            <p:cNvSpPr/>
            <p:nvPr/>
          </p:nvSpPr>
          <p:spPr>
            <a:xfrm flipH="false" flipV="false" rot="0">
              <a:off x="0" y="0"/>
              <a:ext cx="585713" cy="2989702"/>
            </a:xfrm>
            <a:custGeom>
              <a:avLst/>
              <a:gdLst/>
              <a:ahLst/>
              <a:cxnLst/>
              <a:rect r="r" b="b" t="t" l="l"/>
              <a:pathLst>
                <a:path h="2989702" w="585713">
                  <a:moveTo>
                    <a:pt x="0" y="0"/>
                  </a:moveTo>
                  <a:lnTo>
                    <a:pt x="585713" y="0"/>
                  </a:lnTo>
                  <a:lnTo>
                    <a:pt x="585713" y="2989702"/>
                  </a:lnTo>
                  <a:lnTo>
                    <a:pt x="0" y="2989702"/>
                  </a:lnTo>
                  <a:close/>
                </a:path>
              </a:pathLst>
            </a:custGeom>
            <a:solidFill>
              <a:srgbClr val="0C535C"/>
            </a:solidFill>
          </p:spPr>
        </p:sp>
        <p:sp>
          <p:nvSpPr>
            <p:cNvPr name="TextBox 4" id="4"/>
            <p:cNvSpPr txBox="true"/>
            <p:nvPr/>
          </p:nvSpPr>
          <p:spPr>
            <a:xfrm>
              <a:off x="0" y="-38100"/>
              <a:ext cx="585713" cy="3027802"/>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756158" y="0"/>
            <a:ext cx="19944875" cy="10287000"/>
            <a:chOff x="0" y="0"/>
            <a:chExt cx="5252971" cy="2709333"/>
          </a:xfrm>
        </p:grpSpPr>
        <p:sp>
          <p:nvSpPr>
            <p:cNvPr name="Freeform 6" id="6"/>
            <p:cNvSpPr/>
            <p:nvPr/>
          </p:nvSpPr>
          <p:spPr>
            <a:xfrm flipH="false" flipV="false" rot="0">
              <a:off x="0" y="0"/>
              <a:ext cx="5252971" cy="2709333"/>
            </a:xfrm>
            <a:custGeom>
              <a:avLst/>
              <a:gdLst/>
              <a:ahLst/>
              <a:cxnLst/>
              <a:rect r="r" b="b" t="t" l="l"/>
              <a:pathLst>
                <a:path h="2709333" w="5252971">
                  <a:moveTo>
                    <a:pt x="0" y="0"/>
                  </a:moveTo>
                  <a:lnTo>
                    <a:pt x="5252971" y="0"/>
                  </a:lnTo>
                  <a:lnTo>
                    <a:pt x="5252971" y="2709333"/>
                  </a:lnTo>
                  <a:lnTo>
                    <a:pt x="0" y="2709333"/>
                  </a:lnTo>
                  <a:close/>
                </a:path>
              </a:pathLst>
            </a:custGeom>
            <a:solidFill>
              <a:srgbClr val="000000"/>
            </a:solidFill>
          </p:spPr>
        </p:sp>
        <p:sp>
          <p:nvSpPr>
            <p:cNvPr name="TextBox 7" id="7"/>
            <p:cNvSpPr txBox="true"/>
            <p:nvPr/>
          </p:nvSpPr>
          <p:spPr>
            <a:xfrm>
              <a:off x="0" y="-38100"/>
              <a:ext cx="5252971" cy="2747433"/>
            </a:xfrm>
            <a:prstGeom prst="rect">
              <a:avLst/>
            </a:prstGeom>
          </p:spPr>
          <p:txBody>
            <a:bodyPr anchor="ctr" rtlCol="false" tIns="50800" lIns="50800" bIns="50800" rIns="50800"/>
            <a:lstStyle/>
            <a:p>
              <a:pPr algn="ctr">
                <a:lnSpc>
                  <a:spcPts val="2659"/>
                </a:lnSpc>
              </a:pPr>
            </a:p>
          </p:txBody>
        </p:sp>
      </p:grpSp>
      <p:sp>
        <p:nvSpPr>
          <p:cNvPr name="TextBox 8" id="8"/>
          <p:cNvSpPr txBox="true"/>
          <p:nvPr/>
        </p:nvSpPr>
        <p:spPr>
          <a:xfrm rot="0">
            <a:off x="6206825" y="388679"/>
            <a:ext cx="5089555" cy="1057275"/>
          </a:xfrm>
          <a:prstGeom prst="rect">
            <a:avLst/>
          </a:prstGeom>
        </p:spPr>
        <p:txBody>
          <a:bodyPr anchor="t" rtlCol="false" tIns="0" lIns="0" bIns="0" rIns="0">
            <a:spAutoFit/>
          </a:bodyPr>
          <a:lstStyle/>
          <a:p>
            <a:pPr algn="ctr">
              <a:lnSpc>
                <a:spcPts val="8400"/>
              </a:lnSpc>
            </a:pPr>
            <a:r>
              <a:rPr lang="en-US" sz="6000" b="true">
                <a:solidFill>
                  <a:srgbClr val="FFFFFF"/>
                </a:solidFill>
                <a:latin typeface="Arimo Bold"/>
                <a:ea typeface="Arimo Bold"/>
                <a:cs typeface="Arimo Bold"/>
                <a:sym typeface="Arimo Bold"/>
              </a:rPr>
              <a:t>Discussion</a:t>
            </a:r>
          </a:p>
        </p:txBody>
      </p:sp>
      <p:sp>
        <p:nvSpPr>
          <p:cNvPr name="TextBox 9" id="9"/>
          <p:cNvSpPr txBox="true"/>
          <p:nvPr/>
        </p:nvSpPr>
        <p:spPr>
          <a:xfrm rot="0">
            <a:off x="1256667" y="1817910"/>
            <a:ext cx="16002633" cy="8469090"/>
          </a:xfrm>
          <a:prstGeom prst="rect">
            <a:avLst/>
          </a:prstGeom>
        </p:spPr>
        <p:txBody>
          <a:bodyPr anchor="t" rtlCol="false" tIns="0" lIns="0" bIns="0" rIns="0">
            <a:spAutoFit/>
          </a:bodyPr>
          <a:lstStyle/>
          <a:p>
            <a:pPr algn="just">
              <a:lnSpc>
                <a:spcPts val="2549"/>
              </a:lnSpc>
            </a:pPr>
            <a:r>
              <a:rPr lang="en-US" sz="1821">
                <a:solidFill>
                  <a:srgbClr val="FFFFFF"/>
                </a:solidFill>
                <a:latin typeface="Canva Sans"/>
                <a:ea typeface="Canva Sans"/>
                <a:cs typeface="Canva Sans"/>
                <a:sym typeface="Canva Sans"/>
              </a:rPr>
              <a:t>This study used single-cell RNA sequencing (scRNA-seq) to closely examine the different types of cells in adult human skeletal muscle and how they react to exercise. The method was reliable between samples and people, showing consistent results.</a:t>
            </a:r>
          </a:p>
          <a:p>
            <a:pPr algn="just">
              <a:lnSpc>
                <a:spcPts val="2549"/>
              </a:lnSpc>
            </a:pPr>
            <a:r>
              <a:rPr lang="en-US" sz="1821">
                <a:solidFill>
                  <a:srgbClr val="FFFFFF"/>
                </a:solidFill>
                <a:latin typeface="Canva Sans"/>
                <a:ea typeface="Canva Sans"/>
                <a:cs typeface="Canva Sans"/>
                <a:sym typeface="Canva Sans"/>
              </a:rPr>
              <a:t>Researchers found that muscle tissue contains several main cell types: endothelial cells (44%), mesenchymal cells (26%), myogenic or muscle-forming cells (18%), and smaller groups of pericytes and immune cells. The proportions matched earlier studies, showing that scRNA-seq gives an accurate picture of muscle composition.</a:t>
            </a:r>
          </a:p>
          <a:p>
            <a:pPr algn="just">
              <a:lnSpc>
                <a:spcPts val="2549"/>
              </a:lnSpc>
            </a:pPr>
            <a:r>
              <a:rPr lang="en-US" sz="1821">
                <a:solidFill>
                  <a:srgbClr val="FFFFFF"/>
                </a:solidFill>
                <a:latin typeface="Canva Sans"/>
                <a:ea typeface="Canva Sans"/>
                <a:cs typeface="Canva Sans"/>
                <a:sym typeface="Canva Sans"/>
              </a:rPr>
              <a:t>After intense sprint exercise, most cell types stayed about the same in number, except for a small increase in lymphocytes (immune cells) — likely due to higher blood flow, not immune activation. However, gene activity changed a lot in specific cell types, especially mesenchymal, endothelial, and myogenic cells, which showed signs of tissue repair, remodeling, and blood vessel growth.</a:t>
            </a:r>
          </a:p>
          <a:p>
            <a:pPr algn="just">
              <a:lnSpc>
                <a:spcPts val="2549"/>
              </a:lnSpc>
            </a:pPr>
            <a:r>
              <a:rPr lang="en-US" sz="1821">
                <a:solidFill>
                  <a:srgbClr val="FFFFFF"/>
                </a:solidFill>
                <a:latin typeface="Canva Sans"/>
                <a:ea typeface="Canva Sans"/>
                <a:cs typeface="Canva Sans"/>
                <a:sym typeface="Canva Sans"/>
              </a:rPr>
              <a:t>Among the myogenic (muscle-forming) cells, three subgroups were identified:</a:t>
            </a:r>
          </a:p>
          <a:p>
            <a:pPr algn="just" marL="393207" indent="-196604" lvl="1">
              <a:lnSpc>
                <a:spcPts val="2549"/>
              </a:lnSpc>
              <a:buAutoNum type="arabicPeriod" startAt="1"/>
            </a:pPr>
            <a:r>
              <a:rPr lang="en-US" sz="1821">
                <a:solidFill>
                  <a:srgbClr val="FFFFFF"/>
                </a:solidFill>
                <a:latin typeface="Canva Sans"/>
                <a:ea typeface="Canva Sans"/>
                <a:cs typeface="Canva Sans"/>
                <a:sym typeface="Canva Sans"/>
              </a:rPr>
              <a:t>Undifferentiated PAX7+ stem/myoblast cells,</a:t>
            </a:r>
          </a:p>
          <a:p>
            <a:pPr algn="just" marL="393207" indent="-196604" lvl="1">
              <a:lnSpc>
                <a:spcPts val="2549"/>
              </a:lnSpc>
              <a:buAutoNum type="arabicPeriod" startAt="1"/>
            </a:pPr>
            <a:r>
              <a:rPr lang="en-US" sz="1821">
                <a:solidFill>
                  <a:srgbClr val="FFFFFF"/>
                </a:solidFill>
                <a:latin typeface="Canva Sans"/>
                <a:ea typeface="Canva Sans"/>
                <a:cs typeface="Canva Sans"/>
                <a:sym typeface="Canva Sans"/>
              </a:rPr>
              <a:t>TNNI1+ slow-twitch, and</a:t>
            </a:r>
          </a:p>
          <a:p>
            <a:pPr algn="just" marL="393207" indent="-196604" lvl="1">
              <a:lnSpc>
                <a:spcPts val="2549"/>
              </a:lnSpc>
              <a:buAutoNum type="arabicPeriod" startAt="1"/>
            </a:pPr>
            <a:r>
              <a:rPr lang="en-US" sz="1821">
                <a:solidFill>
                  <a:srgbClr val="FFFFFF"/>
                </a:solidFill>
                <a:latin typeface="Canva Sans"/>
                <a:ea typeface="Canva Sans"/>
                <a:cs typeface="Canva Sans"/>
                <a:sym typeface="Canva Sans"/>
              </a:rPr>
              <a:t>TNNI2+ fast-twitch cells.</a:t>
            </a:r>
          </a:p>
          <a:p>
            <a:pPr algn="just">
              <a:lnSpc>
                <a:spcPts val="2549"/>
              </a:lnSpc>
            </a:pPr>
            <a:r>
              <a:rPr lang="en-US" sz="1821">
                <a:solidFill>
                  <a:srgbClr val="FFFFFF"/>
                </a:solidFill>
                <a:latin typeface="Canva Sans"/>
                <a:ea typeface="Canva Sans"/>
                <a:cs typeface="Canva Sans"/>
                <a:sym typeface="Canva Sans"/>
              </a:rPr>
              <a:t>These groups formed a continuous differentiation pathway, meaning muscle cells gradually mature rather than changing in sudden steps. After a single exercise session, there was a noticeable shift toward more mature muscle gene activity, especially in slow-twitch cells, suggesting early signs of adaptation.</a:t>
            </a:r>
          </a:p>
          <a:p>
            <a:pPr algn="just">
              <a:lnSpc>
                <a:spcPts val="2549"/>
              </a:lnSpc>
            </a:pPr>
            <a:r>
              <a:rPr lang="en-US" sz="1821">
                <a:solidFill>
                  <a:srgbClr val="FFFFFF"/>
                </a:solidFill>
                <a:latin typeface="Canva Sans"/>
                <a:ea typeface="Canva Sans"/>
                <a:cs typeface="Canva Sans"/>
                <a:sym typeface="Canva Sans"/>
              </a:rPr>
              <a:t>Lab experiments using human and mouse muscle cells (C2C12) confirmed that troponin genes (TNNI1, TNNI2) increase as muscle cells mature, while early-stage genes like MYOD1 and MYF5 decrease.</a:t>
            </a:r>
          </a:p>
          <a:p>
            <a:pPr algn="just">
              <a:lnSpc>
                <a:spcPts val="2549"/>
              </a:lnSpc>
            </a:pPr>
            <a:r>
              <a:rPr lang="en-US" sz="1821">
                <a:solidFill>
                  <a:srgbClr val="FFFFFF"/>
                </a:solidFill>
                <a:latin typeface="Canva Sans"/>
                <a:ea typeface="Canva Sans"/>
                <a:cs typeface="Canva Sans"/>
                <a:sym typeface="Canva Sans"/>
              </a:rPr>
              <a:t>Overall, the study shows that:</a:t>
            </a:r>
          </a:p>
          <a:p>
            <a:pPr algn="just" marL="393207" indent="-196604" lvl="1">
              <a:lnSpc>
                <a:spcPts val="2549"/>
              </a:lnSpc>
              <a:buFont typeface="Arial"/>
              <a:buChar char="•"/>
            </a:pPr>
            <a:r>
              <a:rPr lang="en-US" sz="1821">
                <a:solidFill>
                  <a:srgbClr val="FFFFFF"/>
                </a:solidFill>
                <a:latin typeface="Canva Sans"/>
                <a:ea typeface="Canva Sans"/>
                <a:cs typeface="Canva Sans"/>
                <a:sym typeface="Canva Sans"/>
              </a:rPr>
              <a:t>scRNA-seq can accurately identify and track cell populations in muscle.</a:t>
            </a:r>
          </a:p>
          <a:p>
            <a:pPr algn="just" marL="393207" indent="-196604" lvl="1">
              <a:lnSpc>
                <a:spcPts val="2549"/>
              </a:lnSpc>
              <a:buFont typeface="Arial"/>
              <a:buChar char="•"/>
            </a:pPr>
            <a:r>
              <a:rPr lang="en-US" sz="1821">
                <a:solidFill>
                  <a:srgbClr val="FFFFFF"/>
                </a:solidFill>
                <a:latin typeface="Canva Sans"/>
                <a:ea typeface="Canva Sans"/>
                <a:cs typeface="Canva Sans"/>
                <a:sym typeface="Canva Sans"/>
              </a:rPr>
              <a:t>Exercise triggers cell-type-specific gene responses, mainly in mesenchymal, endothelial, and myogenic cells.</a:t>
            </a:r>
          </a:p>
          <a:p>
            <a:pPr algn="just" marL="393207" indent="-196604" lvl="1">
              <a:lnSpc>
                <a:spcPts val="2549"/>
              </a:lnSpc>
              <a:buFont typeface="Arial"/>
              <a:buChar char="•"/>
            </a:pPr>
            <a:r>
              <a:rPr lang="en-US" sz="1821">
                <a:solidFill>
                  <a:srgbClr val="FFFFFF"/>
                </a:solidFill>
                <a:latin typeface="Canva Sans"/>
                <a:ea typeface="Canva Sans"/>
                <a:cs typeface="Canva Sans"/>
                <a:sym typeface="Canva Sans"/>
              </a:rPr>
              <a:t>Muscle stem cells begin to differentiate toward mature slow- or fast-twitch fibers soon after exercise, possibly contributing to longer-term muscle adaptation.</a:t>
            </a:r>
          </a:p>
          <a:p>
            <a:pPr algn="just">
              <a:lnSpc>
                <a:spcPts val="2549"/>
              </a:lnSpc>
            </a:pPr>
            <a:r>
              <a:rPr lang="en-US" sz="1821">
                <a:solidFill>
                  <a:srgbClr val="FFFFFF"/>
                </a:solidFill>
                <a:latin typeface="Canva Sans"/>
                <a:ea typeface="Canva Sans"/>
                <a:cs typeface="Canva Sans"/>
                <a:sym typeface="Canva Sans"/>
              </a:rPr>
              <a:t>The authors note that the study had few subjects, so broader patterns (like differences by age or sex) need more research. Still, the findings highlight how a single exercise session can activate muscle regeneration and remodeling at the cellular level.</a:t>
            </a:r>
          </a:p>
          <a:p>
            <a:pPr algn="just">
              <a:lnSpc>
                <a:spcPts val="2549"/>
              </a:lnSpc>
            </a:pPr>
          </a:p>
          <a:p>
            <a:pPr algn="just">
              <a:lnSpc>
                <a:spcPts val="2549"/>
              </a:lnSpc>
            </a:pPr>
          </a:p>
          <a:p>
            <a:pPr algn="just">
              <a:lnSpc>
                <a:spcPts val="2549"/>
              </a:lnSpc>
            </a:pPr>
          </a:p>
        </p:txBody>
      </p:sp>
      <p:sp>
        <p:nvSpPr>
          <p:cNvPr name="TextBox 10" id="10"/>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FFFFF"/>
                </a:solidFill>
                <a:latin typeface="Canva Sans"/>
                <a:ea typeface="Canva Sans"/>
                <a:cs typeface="Canva Sans"/>
                <a:sym typeface="Canva Sans"/>
              </a:rPr>
              <a:t>14</a:t>
            </a:r>
          </a:p>
        </p:txBody>
      </p:sp>
    </p:spTree>
  </p:cSld>
  <p:clrMapOvr>
    <a:masterClrMapping/>
  </p:clrMapOvr>
</p:sld>
</file>

<file path=ppt/slides/slide15.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1467721" y="0"/>
            <a:ext cx="2223879" cy="11351526"/>
            <a:chOff x="0" y="0"/>
            <a:chExt cx="585713" cy="2989702"/>
          </a:xfrm>
        </p:grpSpPr>
        <p:sp>
          <p:nvSpPr>
            <p:cNvPr name="Freeform 3" id="3"/>
            <p:cNvSpPr/>
            <p:nvPr/>
          </p:nvSpPr>
          <p:spPr>
            <a:xfrm flipH="false" flipV="false" rot="0">
              <a:off x="0" y="0"/>
              <a:ext cx="585713" cy="2989702"/>
            </a:xfrm>
            <a:custGeom>
              <a:avLst/>
              <a:gdLst/>
              <a:ahLst/>
              <a:cxnLst/>
              <a:rect r="r" b="b" t="t" l="l"/>
              <a:pathLst>
                <a:path h="2989702" w="585713">
                  <a:moveTo>
                    <a:pt x="0" y="0"/>
                  </a:moveTo>
                  <a:lnTo>
                    <a:pt x="585713" y="0"/>
                  </a:lnTo>
                  <a:lnTo>
                    <a:pt x="585713" y="2989702"/>
                  </a:lnTo>
                  <a:lnTo>
                    <a:pt x="0" y="2989702"/>
                  </a:lnTo>
                  <a:close/>
                </a:path>
              </a:pathLst>
            </a:custGeom>
            <a:solidFill>
              <a:srgbClr val="0C535C"/>
            </a:solidFill>
          </p:spPr>
        </p:sp>
        <p:sp>
          <p:nvSpPr>
            <p:cNvPr name="TextBox 4" id="4"/>
            <p:cNvSpPr txBox="true"/>
            <p:nvPr/>
          </p:nvSpPr>
          <p:spPr>
            <a:xfrm>
              <a:off x="0" y="-38100"/>
              <a:ext cx="585713" cy="3027802"/>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756158" y="0"/>
            <a:ext cx="19944875" cy="10287000"/>
            <a:chOff x="0" y="0"/>
            <a:chExt cx="5252971" cy="2709333"/>
          </a:xfrm>
        </p:grpSpPr>
        <p:sp>
          <p:nvSpPr>
            <p:cNvPr name="Freeform 6" id="6"/>
            <p:cNvSpPr/>
            <p:nvPr/>
          </p:nvSpPr>
          <p:spPr>
            <a:xfrm flipH="false" flipV="false" rot="0">
              <a:off x="0" y="0"/>
              <a:ext cx="5252971" cy="2709333"/>
            </a:xfrm>
            <a:custGeom>
              <a:avLst/>
              <a:gdLst/>
              <a:ahLst/>
              <a:cxnLst/>
              <a:rect r="r" b="b" t="t" l="l"/>
              <a:pathLst>
                <a:path h="2709333" w="5252971">
                  <a:moveTo>
                    <a:pt x="0" y="0"/>
                  </a:moveTo>
                  <a:lnTo>
                    <a:pt x="5252971" y="0"/>
                  </a:lnTo>
                  <a:lnTo>
                    <a:pt x="5252971" y="2709333"/>
                  </a:lnTo>
                  <a:lnTo>
                    <a:pt x="0" y="2709333"/>
                  </a:lnTo>
                  <a:close/>
                </a:path>
              </a:pathLst>
            </a:custGeom>
            <a:solidFill>
              <a:srgbClr val="000000"/>
            </a:solidFill>
          </p:spPr>
        </p:sp>
        <p:sp>
          <p:nvSpPr>
            <p:cNvPr name="TextBox 7" id="7"/>
            <p:cNvSpPr txBox="true"/>
            <p:nvPr/>
          </p:nvSpPr>
          <p:spPr>
            <a:xfrm>
              <a:off x="0" y="-38100"/>
              <a:ext cx="5252971" cy="2747433"/>
            </a:xfrm>
            <a:prstGeom prst="rect">
              <a:avLst/>
            </a:prstGeom>
          </p:spPr>
          <p:txBody>
            <a:bodyPr anchor="ctr" rtlCol="false" tIns="50800" lIns="50800" bIns="50800" rIns="50800"/>
            <a:lstStyle/>
            <a:p>
              <a:pPr algn="ctr">
                <a:lnSpc>
                  <a:spcPts val="2659"/>
                </a:lnSpc>
              </a:pPr>
            </a:p>
          </p:txBody>
        </p:sp>
      </p:grpSp>
      <p:sp>
        <p:nvSpPr>
          <p:cNvPr name="TextBox 8" id="8"/>
          <p:cNvSpPr txBox="true"/>
          <p:nvPr/>
        </p:nvSpPr>
        <p:spPr>
          <a:xfrm rot="0">
            <a:off x="1030542" y="4543425"/>
            <a:ext cx="5089555" cy="1057275"/>
          </a:xfrm>
          <a:prstGeom prst="rect">
            <a:avLst/>
          </a:prstGeom>
        </p:spPr>
        <p:txBody>
          <a:bodyPr anchor="t" rtlCol="false" tIns="0" lIns="0" bIns="0" rIns="0">
            <a:spAutoFit/>
          </a:bodyPr>
          <a:lstStyle/>
          <a:p>
            <a:pPr algn="ctr">
              <a:lnSpc>
                <a:spcPts val="8400"/>
              </a:lnSpc>
            </a:pPr>
            <a:r>
              <a:rPr lang="en-US" sz="6000" b="true">
                <a:solidFill>
                  <a:srgbClr val="FFFFFF"/>
                </a:solidFill>
                <a:latin typeface="Arimo Bold"/>
                <a:ea typeface="Arimo Bold"/>
                <a:cs typeface="Arimo Bold"/>
                <a:sym typeface="Arimo Bold"/>
              </a:rPr>
              <a:t>Limitations</a:t>
            </a:r>
          </a:p>
        </p:txBody>
      </p:sp>
      <p:sp>
        <p:nvSpPr>
          <p:cNvPr name="TextBox 9" id="9"/>
          <p:cNvSpPr txBox="true"/>
          <p:nvPr/>
        </p:nvSpPr>
        <p:spPr>
          <a:xfrm rot="0">
            <a:off x="6394480" y="331105"/>
            <a:ext cx="11342405" cy="9596215"/>
          </a:xfrm>
          <a:prstGeom prst="rect">
            <a:avLst/>
          </a:prstGeom>
        </p:spPr>
        <p:txBody>
          <a:bodyPr anchor="t" rtlCol="false" tIns="0" lIns="0" bIns="0" rIns="0">
            <a:spAutoFit/>
          </a:bodyPr>
          <a:lstStyle/>
          <a:p>
            <a:pPr algn="just">
              <a:lnSpc>
                <a:spcPts val="1849"/>
              </a:lnSpc>
            </a:pPr>
            <a:r>
              <a:rPr lang="en-US" sz="1321">
                <a:solidFill>
                  <a:srgbClr val="FFFFFF"/>
                </a:solidFill>
                <a:latin typeface="Canva Sans"/>
                <a:ea typeface="Canva Sans"/>
                <a:cs typeface="Canva Sans"/>
                <a:sym typeface="Canva Sans"/>
              </a:rPr>
              <a:t>1. Small Sample Size</a:t>
            </a:r>
          </a:p>
          <a:p>
            <a:pPr algn="just" marL="285260" indent="-142630" lvl="1">
              <a:lnSpc>
                <a:spcPts val="1849"/>
              </a:lnSpc>
              <a:buFont typeface="Arial"/>
              <a:buChar char="•"/>
            </a:pPr>
            <a:r>
              <a:rPr lang="en-US" sz="1321">
                <a:solidFill>
                  <a:srgbClr val="FFFFFF"/>
                </a:solidFill>
                <a:latin typeface="Canva Sans"/>
                <a:ea typeface="Canva Sans"/>
                <a:cs typeface="Canva Sans"/>
                <a:sym typeface="Canva Sans"/>
              </a:rPr>
              <a:t>The study included very few human participants (young, healthy males only).</a:t>
            </a:r>
          </a:p>
          <a:p>
            <a:pPr algn="just" marL="285260" indent="-142630" lvl="1">
              <a:lnSpc>
                <a:spcPts val="1849"/>
              </a:lnSpc>
              <a:buFont typeface="Arial"/>
              <a:buChar char="•"/>
            </a:pPr>
            <a:r>
              <a:rPr lang="en-US" sz="1321">
                <a:solidFill>
                  <a:srgbClr val="FFFFFF"/>
                </a:solidFill>
                <a:latin typeface="Canva Sans"/>
                <a:ea typeface="Canva Sans"/>
                <a:cs typeface="Canva Sans"/>
                <a:sym typeface="Canva Sans"/>
              </a:rPr>
              <a:t>Because of this, the findings may not apply to older adults, females, people with diseases, or different training backgrounds.</a:t>
            </a:r>
          </a:p>
          <a:p>
            <a:pPr algn="just">
              <a:lnSpc>
                <a:spcPts val="1849"/>
              </a:lnSpc>
            </a:pPr>
            <a:r>
              <a:rPr lang="en-US" sz="1321">
                <a:solidFill>
                  <a:srgbClr val="FFFFFF"/>
                </a:solidFill>
                <a:latin typeface="Canva Sans"/>
                <a:ea typeface="Canva Sans"/>
                <a:cs typeface="Canva Sans"/>
                <a:sym typeface="Canva Sans"/>
              </a:rPr>
              <a:t>2. Single Time Point After Exercise</a:t>
            </a:r>
          </a:p>
          <a:p>
            <a:pPr algn="just" marL="285260" indent="-142630" lvl="1">
              <a:lnSpc>
                <a:spcPts val="1849"/>
              </a:lnSpc>
              <a:buFont typeface="Arial"/>
              <a:buChar char="•"/>
            </a:pPr>
            <a:r>
              <a:rPr lang="en-US" sz="1321">
                <a:solidFill>
                  <a:srgbClr val="FFFFFF"/>
                </a:solidFill>
                <a:latin typeface="Canva Sans"/>
                <a:ea typeface="Canva Sans"/>
                <a:cs typeface="Canva Sans"/>
                <a:sym typeface="Canva Sans"/>
              </a:rPr>
              <a:t>Samples were taken only once, 3 hours after exercise.</a:t>
            </a:r>
          </a:p>
          <a:p>
            <a:pPr algn="just" marL="285260" indent="-142630" lvl="1">
              <a:lnSpc>
                <a:spcPts val="1849"/>
              </a:lnSpc>
              <a:buFont typeface="Arial"/>
              <a:buChar char="•"/>
            </a:pPr>
            <a:r>
              <a:rPr lang="en-US" sz="1321">
                <a:solidFill>
                  <a:srgbClr val="FFFFFF"/>
                </a:solidFill>
                <a:latin typeface="Canva Sans"/>
                <a:ea typeface="Canva Sans"/>
                <a:cs typeface="Canva Sans"/>
                <a:sym typeface="Canva Sans"/>
              </a:rPr>
              <a:t>This miss</a:t>
            </a:r>
            <a:r>
              <a:rPr lang="en-US" sz="1321">
                <a:solidFill>
                  <a:srgbClr val="FFFFFF"/>
                </a:solidFill>
                <a:latin typeface="Canva Sans"/>
                <a:ea typeface="Canva Sans"/>
                <a:cs typeface="Canva Sans"/>
                <a:sym typeface="Canva Sans"/>
              </a:rPr>
              <a:t>es earlier and later responses (e.g., 30 min, 24 h, 48 h).</a:t>
            </a:r>
          </a:p>
          <a:p>
            <a:pPr algn="just" marL="285260" indent="-142630" lvl="1">
              <a:lnSpc>
                <a:spcPts val="1849"/>
              </a:lnSpc>
              <a:buFont typeface="Arial"/>
              <a:buChar char="•"/>
            </a:pPr>
            <a:r>
              <a:rPr lang="en-US" sz="1321">
                <a:solidFill>
                  <a:srgbClr val="FFFFFF"/>
                </a:solidFill>
                <a:latin typeface="Canva Sans"/>
                <a:ea typeface="Canva Sans"/>
                <a:cs typeface="Canva Sans"/>
                <a:sym typeface="Canva Sans"/>
              </a:rPr>
              <a:t>Muscle remodeling is a long process, so one time point cannot capture the full timeline.</a:t>
            </a:r>
          </a:p>
          <a:p>
            <a:pPr algn="just">
              <a:lnSpc>
                <a:spcPts val="1849"/>
              </a:lnSpc>
            </a:pPr>
            <a:r>
              <a:rPr lang="en-US" sz="1321">
                <a:solidFill>
                  <a:srgbClr val="FFFFFF"/>
                </a:solidFill>
                <a:latin typeface="Canva Sans"/>
                <a:ea typeface="Canva Sans"/>
                <a:cs typeface="Canva Sans"/>
                <a:sym typeface="Canva Sans"/>
              </a:rPr>
              <a:t>3. Single Acute Exercise Session</a:t>
            </a:r>
          </a:p>
          <a:p>
            <a:pPr algn="just" marL="285260" indent="-142630" lvl="1">
              <a:lnSpc>
                <a:spcPts val="1849"/>
              </a:lnSpc>
              <a:buFont typeface="Arial"/>
              <a:buChar char="•"/>
            </a:pPr>
            <a:r>
              <a:rPr lang="en-US" sz="1321">
                <a:solidFill>
                  <a:srgbClr val="FFFFFF"/>
                </a:solidFill>
                <a:latin typeface="Canva Sans"/>
                <a:ea typeface="Canva Sans"/>
                <a:cs typeface="Canva Sans"/>
                <a:sym typeface="Canva Sans"/>
              </a:rPr>
              <a:t>They measured the effect of one exercise session, not long-term training.</a:t>
            </a:r>
          </a:p>
          <a:p>
            <a:pPr algn="just" marL="285260" indent="-142630" lvl="1">
              <a:lnSpc>
                <a:spcPts val="1849"/>
              </a:lnSpc>
              <a:buFont typeface="Arial"/>
              <a:buChar char="•"/>
            </a:pPr>
            <a:r>
              <a:rPr lang="en-US" sz="1321">
                <a:solidFill>
                  <a:srgbClr val="FFFFFF"/>
                </a:solidFill>
                <a:latin typeface="Canva Sans"/>
                <a:ea typeface="Canva Sans"/>
                <a:cs typeface="Canva Sans"/>
                <a:sym typeface="Canva Sans"/>
              </a:rPr>
              <a:t>Chronic training may create different or stronger cellular responses.</a:t>
            </a:r>
          </a:p>
          <a:p>
            <a:pPr algn="just">
              <a:lnSpc>
                <a:spcPts val="1849"/>
              </a:lnSpc>
            </a:pPr>
            <a:r>
              <a:rPr lang="en-US" sz="1321">
                <a:solidFill>
                  <a:srgbClr val="FFFFFF"/>
                </a:solidFill>
                <a:latin typeface="Canva Sans"/>
                <a:ea typeface="Canva Sans"/>
                <a:cs typeface="Canva Sans"/>
                <a:sym typeface="Canva Sans"/>
              </a:rPr>
              <a:t>4. Biopsy Sampling Limitations</a:t>
            </a:r>
          </a:p>
          <a:p>
            <a:pPr algn="just" marL="285260" indent="-142630" lvl="1">
              <a:lnSpc>
                <a:spcPts val="1849"/>
              </a:lnSpc>
              <a:buFont typeface="Arial"/>
              <a:buChar char="•"/>
            </a:pPr>
            <a:r>
              <a:rPr lang="en-US" sz="1321">
                <a:solidFill>
                  <a:srgbClr val="FFFFFF"/>
                </a:solidFill>
                <a:latin typeface="Canva Sans"/>
                <a:ea typeface="Canva Sans"/>
                <a:cs typeface="Canva Sans"/>
                <a:sym typeface="Canva Sans"/>
              </a:rPr>
              <a:t>Muscle biopsies only represent a tiny part of the muscle.</a:t>
            </a:r>
          </a:p>
          <a:p>
            <a:pPr algn="just" marL="285260" indent="-142630" lvl="1">
              <a:lnSpc>
                <a:spcPts val="1849"/>
              </a:lnSpc>
              <a:buFont typeface="Arial"/>
              <a:buChar char="•"/>
            </a:pPr>
            <a:r>
              <a:rPr lang="en-US" sz="1321">
                <a:solidFill>
                  <a:srgbClr val="FFFFFF"/>
                </a:solidFill>
                <a:latin typeface="Canva Sans"/>
                <a:ea typeface="Canva Sans"/>
                <a:cs typeface="Canva Sans"/>
                <a:sym typeface="Canva Sans"/>
              </a:rPr>
              <a:t>The sampling area may not fully represent the whole muscle tissue.</a:t>
            </a:r>
          </a:p>
          <a:p>
            <a:pPr algn="just" marL="285260" indent="-142630" lvl="1">
              <a:lnSpc>
                <a:spcPts val="1849"/>
              </a:lnSpc>
              <a:buFont typeface="Arial"/>
              <a:buChar char="•"/>
            </a:pPr>
            <a:r>
              <a:rPr lang="en-US" sz="1321">
                <a:solidFill>
                  <a:srgbClr val="FFFFFF"/>
                </a:solidFill>
                <a:latin typeface="Canva Sans"/>
                <a:ea typeface="Canva Sans"/>
                <a:cs typeface="Canva Sans"/>
                <a:sym typeface="Canva Sans"/>
              </a:rPr>
              <a:t>Biopsies taken before and after exercise might be from slightly different regions, creating variability.</a:t>
            </a:r>
          </a:p>
          <a:p>
            <a:pPr algn="just">
              <a:lnSpc>
                <a:spcPts val="1849"/>
              </a:lnSpc>
            </a:pPr>
            <a:r>
              <a:rPr lang="en-US" sz="1321">
                <a:solidFill>
                  <a:srgbClr val="FFFFFF"/>
                </a:solidFill>
                <a:latin typeface="Canva Sans"/>
                <a:ea typeface="Canva Sans"/>
                <a:cs typeface="Canva Sans"/>
                <a:sym typeface="Canva Sans"/>
              </a:rPr>
              <a:t>5. Single-cell RNA Sequencing Limitations</a:t>
            </a:r>
          </a:p>
          <a:p>
            <a:pPr algn="just">
              <a:lnSpc>
                <a:spcPts val="1849"/>
              </a:lnSpc>
            </a:pPr>
            <a:r>
              <a:rPr lang="en-US" sz="1321">
                <a:solidFill>
                  <a:srgbClr val="FFFFFF"/>
                </a:solidFill>
                <a:latin typeface="Canva Sans"/>
                <a:ea typeface="Canva Sans"/>
                <a:cs typeface="Canva Sans"/>
                <a:sym typeface="Canva Sans"/>
              </a:rPr>
              <a:t>a. Dropout Effects</a:t>
            </a:r>
          </a:p>
          <a:p>
            <a:pPr algn="just" marL="285260" indent="-142630" lvl="1">
              <a:lnSpc>
                <a:spcPts val="1849"/>
              </a:lnSpc>
              <a:buFont typeface="Arial"/>
              <a:buChar char="•"/>
            </a:pPr>
            <a:r>
              <a:rPr lang="en-US" sz="1321">
                <a:solidFill>
                  <a:srgbClr val="FFFFFF"/>
                </a:solidFill>
                <a:latin typeface="Canva Sans"/>
                <a:ea typeface="Canva Sans"/>
                <a:cs typeface="Canva Sans"/>
                <a:sym typeface="Canva Sans"/>
              </a:rPr>
              <a:t>scRNA-seq often misses low-expressed genes, leading to incomplete gene expression profiles.</a:t>
            </a:r>
          </a:p>
          <a:p>
            <a:pPr algn="just">
              <a:lnSpc>
                <a:spcPts val="1849"/>
              </a:lnSpc>
            </a:pPr>
            <a:r>
              <a:rPr lang="en-US" sz="1321">
                <a:solidFill>
                  <a:srgbClr val="FFFFFF"/>
                </a:solidFill>
                <a:latin typeface="Canva Sans"/>
                <a:ea typeface="Canva Sans"/>
                <a:cs typeface="Canva Sans"/>
                <a:sym typeface="Canva Sans"/>
              </a:rPr>
              <a:t>b. Cell Stress From Tissue Dissociation</a:t>
            </a:r>
          </a:p>
          <a:p>
            <a:pPr algn="just" marL="285260" indent="-142630" lvl="1">
              <a:lnSpc>
                <a:spcPts val="1849"/>
              </a:lnSpc>
              <a:buFont typeface="Arial"/>
              <a:buChar char="•"/>
            </a:pPr>
            <a:r>
              <a:rPr lang="en-US" sz="1321">
                <a:solidFill>
                  <a:srgbClr val="FFFFFF"/>
                </a:solidFill>
                <a:latin typeface="Canva Sans"/>
                <a:ea typeface="Canva Sans"/>
                <a:cs typeface="Canva Sans"/>
                <a:sym typeface="Canva Sans"/>
              </a:rPr>
              <a:t>Breaking tissue into single cells can stress or alter the cells, changing their gene expression artificially.</a:t>
            </a:r>
          </a:p>
          <a:p>
            <a:pPr algn="just">
              <a:lnSpc>
                <a:spcPts val="1849"/>
              </a:lnSpc>
            </a:pPr>
            <a:r>
              <a:rPr lang="en-US" sz="1321">
                <a:solidFill>
                  <a:srgbClr val="FFFFFF"/>
                </a:solidFill>
                <a:latin typeface="Canva Sans"/>
                <a:ea typeface="Canva Sans"/>
                <a:cs typeface="Canva Sans"/>
                <a:sym typeface="Canva Sans"/>
              </a:rPr>
              <a:t>c. Different Cells Survive Dissociation Unequally</a:t>
            </a:r>
          </a:p>
          <a:p>
            <a:pPr algn="just" marL="285260" indent="-142630" lvl="1">
              <a:lnSpc>
                <a:spcPts val="1849"/>
              </a:lnSpc>
              <a:buFont typeface="Arial"/>
              <a:buChar char="•"/>
            </a:pPr>
            <a:r>
              <a:rPr lang="en-US" sz="1321">
                <a:solidFill>
                  <a:srgbClr val="FFFFFF"/>
                </a:solidFill>
                <a:latin typeface="Canva Sans"/>
                <a:ea typeface="Canva Sans"/>
                <a:cs typeface="Canva Sans"/>
                <a:sym typeface="Canva Sans"/>
              </a:rPr>
              <a:t>Some fragile cell types may die during preparation, so they are underrepresented in the final dataset.</a:t>
            </a:r>
          </a:p>
          <a:p>
            <a:pPr algn="just">
              <a:lnSpc>
                <a:spcPts val="1849"/>
              </a:lnSpc>
            </a:pPr>
            <a:r>
              <a:rPr lang="en-US" sz="1321">
                <a:solidFill>
                  <a:srgbClr val="FFFFFF"/>
                </a:solidFill>
                <a:latin typeface="Canva Sans"/>
                <a:ea typeface="Canva Sans"/>
                <a:cs typeface="Canva Sans"/>
                <a:sym typeface="Canva Sans"/>
              </a:rPr>
              <a:t>d. Pseudotime Analysis Is Not Real Time</a:t>
            </a:r>
          </a:p>
          <a:p>
            <a:pPr algn="just" marL="285260" indent="-142630" lvl="1">
              <a:lnSpc>
                <a:spcPts val="1849"/>
              </a:lnSpc>
              <a:buFont typeface="Arial"/>
              <a:buChar char="•"/>
            </a:pPr>
            <a:r>
              <a:rPr lang="en-US" sz="1321">
                <a:solidFill>
                  <a:srgbClr val="FFFFFF"/>
                </a:solidFill>
                <a:latin typeface="Canva Sans"/>
                <a:ea typeface="Canva Sans"/>
                <a:cs typeface="Canva Sans"/>
                <a:sym typeface="Canva Sans"/>
              </a:rPr>
              <a:t>Pseudotime describes a modelled trajectory, not actual timing.</a:t>
            </a:r>
          </a:p>
          <a:p>
            <a:pPr algn="just" marL="285260" indent="-142630" lvl="1">
              <a:lnSpc>
                <a:spcPts val="1849"/>
              </a:lnSpc>
              <a:buFont typeface="Arial"/>
              <a:buChar char="•"/>
            </a:pPr>
            <a:r>
              <a:rPr lang="en-US" sz="1321">
                <a:solidFill>
                  <a:srgbClr val="FFFFFF"/>
                </a:solidFill>
                <a:latin typeface="Canva Sans"/>
                <a:ea typeface="Canva Sans"/>
                <a:cs typeface="Canva Sans"/>
                <a:sym typeface="Canva Sans"/>
              </a:rPr>
              <a:t>It cannot perfectly reconstruct the real developmental or differentiation timeline.</a:t>
            </a:r>
          </a:p>
          <a:p>
            <a:pPr algn="just">
              <a:lnSpc>
                <a:spcPts val="1849"/>
              </a:lnSpc>
            </a:pPr>
            <a:r>
              <a:rPr lang="en-US" sz="1321">
                <a:solidFill>
                  <a:srgbClr val="FFFFFF"/>
                </a:solidFill>
                <a:latin typeface="Canva Sans"/>
                <a:ea typeface="Canva Sans"/>
                <a:cs typeface="Canva Sans"/>
                <a:sym typeface="Canva Sans"/>
              </a:rPr>
              <a:t>6. Limited Ability to Track Individual Myogenic Cells</a:t>
            </a:r>
          </a:p>
          <a:p>
            <a:pPr algn="just" marL="285260" indent="-142630" lvl="1">
              <a:lnSpc>
                <a:spcPts val="1849"/>
              </a:lnSpc>
              <a:buFont typeface="Arial"/>
              <a:buChar char="•"/>
            </a:pPr>
            <a:r>
              <a:rPr lang="en-US" sz="1321">
                <a:solidFill>
                  <a:srgbClr val="FFFFFF"/>
                </a:solidFill>
                <a:latin typeface="Canva Sans"/>
                <a:ea typeface="Canva Sans"/>
                <a:cs typeface="Canva Sans"/>
                <a:sym typeface="Canva Sans"/>
              </a:rPr>
              <a:t>The study is cross-sectional, not longitudinal.</a:t>
            </a:r>
          </a:p>
          <a:p>
            <a:pPr algn="just" marL="285260" indent="-142630" lvl="1">
              <a:lnSpc>
                <a:spcPts val="1849"/>
              </a:lnSpc>
              <a:buFont typeface="Arial"/>
              <a:buChar char="•"/>
            </a:pPr>
            <a:r>
              <a:rPr lang="en-US" sz="1321">
                <a:solidFill>
                  <a:srgbClr val="FFFFFF"/>
                </a:solidFill>
                <a:latin typeface="Canva Sans"/>
                <a:ea typeface="Canva Sans"/>
                <a:cs typeface="Canva Sans"/>
                <a:sym typeface="Canva Sans"/>
              </a:rPr>
              <a:t>They did not track the same cell before and after exercise.</a:t>
            </a:r>
          </a:p>
          <a:p>
            <a:pPr algn="just" marL="285260" indent="-142630" lvl="1">
              <a:lnSpc>
                <a:spcPts val="1849"/>
              </a:lnSpc>
              <a:buFont typeface="Arial"/>
              <a:buChar char="•"/>
            </a:pPr>
            <a:r>
              <a:rPr lang="en-US" sz="1321">
                <a:solidFill>
                  <a:srgbClr val="FFFFFF"/>
                </a:solidFill>
                <a:latin typeface="Canva Sans"/>
                <a:ea typeface="Canva Sans"/>
                <a:cs typeface="Canva Sans"/>
                <a:sym typeface="Canva Sans"/>
              </a:rPr>
              <a:t>Thus, we cannot be certain how each individual cell changes over time.</a:t>
            </a:r>
          </a:p>
          <a:p>
            <a:pPr algn="just">
              <a:lnSpc>
                <a:spcPts val="1849"/>
              </a:lnSpc>
            </a:pPr>
            <a:r>
              <a:rPr lang="en-US" sz="1321">
                <a:solidFill>
                  <a:srgbClr val="FFFFFF"/>
                </a:solidFill>
                <a:latin typeface="Canva Sans"/>
                <a:ea typeface="Canva Sans"/>
                <a:cs typeface="Canva Sans"/>
                <a:sym typeface="Canva Sans"/>
              </a:rPr>
              <a:t>7. Bulk Validation vs. Single-cell Data</a:t>
            </a:r>
          </a:p>
          <a:p>
            <a:pPr algn="just" marL="285260" indent="-142630" lvl="1">
              <a:lnSpc>
                <a:spcPts val="1849"/>
              </a:lnSpc>
              <a:buFont typeface="Arial"/>
              <a:buChar char="•"/>
            </a:pPr>
            <a:r>
              <a:rPr lang="en-US" sz="1321">
                <a:solidFill>
                  <a:srgbClr val="FFFFFF"/>
                </a:solidFill>
                <a:latin typeface="Canva Sans"/>
                <a:ea typeface="Canva Sans"/>
                <a:cs typeface="Canva Sans"/>
                <a:sym typeface="Canva Sans"/>
              </a:rPr>
              <a:t>Validation experiments (RT-PCR, C2C12 cells) use bulk cell populations, not single cells.</a:t>
            </a:r>
          </a:p>
          <a:p>
            <a:pPr algn="just" marL="285260" indent="-142630" lvl="1">
              <a:lnSpc>
                <a:spcPts val="1849"/>
              </a:lnSpc>
              <a:buFont typeface="Arial"/>
              <a:buChar char="•"/>
            </a:pPr>
            <a:r>
              <a:rPr lang="en-US" sz="1321">
                <a:solidFill>
                  <a:srgbClr val="FFFFFF"/>
                </a:solidFill>
                <a:latin typeface="Canva Sans"/>
                <a:ea typeface="Canva Sans"/>
                <a:cs typeface="Canva Sans"/>
                <a:sym typeface="Canva Sans"/>
              </a:rPr>
              <a:t>This means validation confirms general trends but cannot confirm specific single-cell patterns.</a:t>
            </a:r>
          </a:p>
          <a:p>
            <a:pPr algn="just">
              <a:lnSpc>
                <a:spcPts val="1849"/>
              </a:lnSpc>
            </a:pPr>
            <a:r>
              <a:rPr lang="en-US" sz="1321">
                <a:solidFill>
                  <a:srgbClr val="FFFFFF"/>
                </a:solidFill>
                <a:latin typeface="Canva Sans"/>
                <a:ea typeface="Canva Sans"/>
                <a:cs typeface="Canva Sans"/>
                <a:sym typeface="Canva Sans"/>
              </a:rPr>
              <a:t>8. Species and In Vitro Limitations</a:t>
            </a:r>
          </a:p>
          <a:p>
            <a:pPr algn="just" marL="285260" indent="-142630" lvl="1">
              <a:lnSpc>
                <a:spcPts val="1849"/>
              </a:lnSpc>
              <a:buFont typeface="Arial"/>
              <a:buChar char="•"/>
            </a:pPr>
            <a:r>
              <a:rPr lang="en-US" sz="1321">
                <a:solidFill>
                  <a:srgbClr val="FFFFFF"/>
                </a:solidFill>
                <a:latin typeface="Canva Sans"/>
                <a:ea typeface="Canva Sans"/>
                <a:cs typeface="Canva Sans"/>
                <a:sym typeface="Canva Sans"/>
              </a:rPr>
              <a:t>C2C12 cells are mouse cells grown in a dish.</a:t>
            </a:r>
          </a:p>
          <a:p>
            <a:pPr algn="just" marL="285260" indent="-142630" lvl="1">
              <a:lnSpc>
                <a:spcPts val="1849"/>
              </a:lnSpc>
              <a:buFont typeface="Arial"/>
              <a:buChar char="•"/>
            </a:pPr>
            <a:r>
              <a:rPr lang="en-US" sz="1321">
                <a:solidFill>
                  <a:srgbClr val="FFFFFF"/>
                </a:solidFill>
                <a:latin typeface="Canva Sans"/>
                <a:ea typeface="Canva Sans"/>
                <a:cs typeface="Canva Sans"/>
                <a:sym typeface="Canva Sans"/>
              </a:rPr>
              <a:t>Their differentiation behaviour may not perfectly match human muscle biology.</a:t>
            </a:r>
          </a:p>
          <a:p>
            <a:pPr algn="just">
              <a:lnSpc>
                <a:spcPts val="1849"/>
              </a:lnSpc>
            </a:pPr>
            <a:r>
              <a:rPr lang="en-US" sz="1321">
                <a:solidFill>
                  <a:srgbClr val="FFFFFF"/>
                </a:solidFill>
                <a:latin typeface="Canva Sans"/>
                <a:ea typeface="Canva Sans"/>
                <a:cs typeface="Canva Sans"/>
                <a:sym typeface="Canva Sans"/>
              </a:rPr>
              <a:t>9. Study Focused on Vastus Lateralis Only</a:t>
            </a:r>
          </a:p>
          <a:p>
            <a:pPr algn="just" marL="285260" indent="-142630" lvl="1">
              <a:lnSpc>
                <a:spcPts val="1849"/>
              </a:lnSpc>
              <a:buFont typeface="Arial"/>
              <a:buChar char="•"/>
            </a:pPr>
            <a:r>
              <a:rPr lang="en-US" sz="1321">
                <a:solidFill>
                  <a:srgbClr val="FFFFFF"/>
                </a:solidFill>
                <a:latin typeface="Canva Sans"/>
                <a:ea typeface="Canva Sans"/>
                <a:cs typeface="Canva Sans"/>
                <a:sym typeface="Canva Sans"/>
              </a:rPr>
              <a:t>They only sampled one muscle (quadriceps vastus lateralis).</a:t>
            </a:r>
          </a:p>
          <a:p>
            <a:pPr algn="just" marL="285260" indent="-142630" lvl="1">
              <a:lnSpc>
                <a:spcPts val="1849"/>
              </a:lnSpc>
              <a:buFont typeface="Arial"/>
              <a:buChar char="•"/>
            </a:pPr>
            <a:r>
              <a:rPr lang="en-US" sz="1321">
                <a:solidFill>
                  <a:srgbClr val="FFFFFF"/>
                </a:solidFill>
                <a:latin typeface="Canva Sans"/>
                <a:ea typeface="Canva Sans"/>
                <a:cs typeface="Canva Sans"/>
                <a:sym typeface="Canva Sans"/>
              </a:rPr>
              <a:t>Ot</a:t>
            </a:r>
            <a:r>
              <a:rPr lang="en-US" sz="1321">
                <a:solidFill>
                  <a:srgbClr val="FFFFFF"/>
                </a:solidFill>
                <a:latin typeface="Canva Sans"/>
                <a:ea typeface="Canva Sans"/>
                <a:cs typeface="Canva Sans"/>
                <a:sym typeface="Canva Sans"/>
              </a:rPr>
              <a:t>her muscles (e.g., calf, arm, respiratory muscles) may respond differently.</a:t>
            </a:r>
          </a:p>
          <a:p>
            <a:pPr algn="just">
              <a:lnSpc>
                <a:spcPts val="1849"/>
              </a:lnSpc>
            </a:pPr>
            <a:r>
              <a:rPr lang="en-US" sz="1321">
                <a:solidFill>
                  <a:srgbClr val="FFFFFF"/>
                </a:solidFill>
                <a:latin typeface="Canva Sans"/>
                <a:ea typeface="Canva Sans"/>
                <a:cs typeface="Canva Sans"/>
                <a:sym typeface="Canva Sans"/>
              </a:rPr>
              <a:t>10. Limited Insight Into Protein-Level Changes</a:t>
            </a:r>
          </a:p>
          <a:p>
            <a:pPr algn="just" marL="285260" indent="-142630" lvl="1">
              <a:lnSpc>
                <a:spcPts val="1849"/>
              </a:lnSpc>
              <a:buFont typeface="Arial"/>
              <a:buChar char="•"/>
            </a:pPr>
            <a:r>
              <a:rPr lang="en-US" sz="1321">
                <a:solidFill>
                  <a:srgbClr val="FFFFFF"/>
                </a:solidFill>
                <a:latin typeface="Canva Sans"/>
                <a:ea typeface="Canva Sans"/>
                <a:cs typeface="Canva Sans"/>
                <a:sym typeface="Canva Sans"/>
              </a:rPr>
              <a:t>The study mainly looks at RNA, not proteins.</a:t>
            </a:r>
          </a:p>
          <a:p>
            <a:pPr algn="just" marL="285260" indent="-142630" lvl="1">
              <a:lnSpc>
                <a:spcPts val="1849"/>
              </a:lnSpc>
              <a:buFont typeface="Arial"/>
              <a:buChar char="•"/>
            </a:pPr>
            <a:r>
              <a:rPr lang="en-US" sz="1321">
                <a:solidFill>
                  <a:srgbClr val="FFFFFF"/>
                </a:solidFill>
                <a:latin typeface="Canva Sans"/>
                <a:ea typeface="Canva Sans"/>
                <a:cs typeface="Canva Sans"/>
                <a:sym typeface="Canva Sans"/>
              </a:rPr>
              <a:t>RNA changes do not always translate into protein or functional changes.</a:t>
            </a:r>
          </a:p>
          <a:p>
            <a:pPr algn="just" marL="285260" indent="-142630" lvl="1">
              <a:lnSpc>
                <a:spcPts val="1849"/>
              </a:lnSpc>
              <a:buFont typeface="Arial"/>
              <a:buChar char="•"/>
            </a:pPr>
            <a:r>
              <a:rPr lang="en-US" sz="1321">
                <a:solidFill>
                  <a:srgbClr val="FFFFFF"/>
                </a:solidFill>
                <a:latin typeface="Canva Sans"/>
                <a:ea typeface="Canva Sans"/>
                <a:cs typeface="Canva Sans"/>
                <a:sym typeface="Canva Sans"/>
              </a:rPr>
              <a:t>Without proteomics, the functional significance remains partly unknown.</a:t>
            </a:r>
          </a:p>
          <a:p>
            <a:pPr algn="just">
              <a:lnSpc>
                <a:spcPts val="1849"/>
              </a:lnSpc>
            </a:pPr>
          </a:p>
        </p:txBody>
      </p:sp>
      <p:sp>
        <p:nvSpPr>
          <p:cNvPr name="TextBox 10" id="10"/>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FFFFF"/>
                </a:solidFill>
                <a:latin typeface="Canva Sans"/>
                <a:ea typeface="Canva Sans"/>
                <a:cs typeface="Canva Sans"/>
                <a:sym typeface="Canva Sans"/>
              </a:rPr>
              <a:t>15</a:t>
            </a:r>
          </a:p>
        </p:txBody>
      </p:sp>
    </p:spTree>
  </p:cSld>
  <p:clrMapOvr>
    <a:masterClrMapping/>
  </p:clrMapOvr>
</p:sld>
</file>

<file path=ppt/slides/slide16.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0" y="0"/>
            <a:ext cx="19454802" cy="11351526"/>
            <a:chOff x="0" y="0"/>
            <a:chExt cx="5123899" cy="2989702"/>
          </a:xfrm>
        </p:grpSpPr>
        <p:sp>
          <p:nvSpPr>
            <p:cNvPr name="Freeform 3" id="3"/>
            <p:cNvSpPr/>
            <p:nvPr/>
          </p:nvSpPr>
          <p:spPr>
            <a:xfrm flipH="false" flipV="false" rot="0">
              <a:off x="0" y="0"/>
              <a:ext cx="5123898" cy="2989702"/>
            </a:xfrm>
            <a:custGeom>
              <a:avLst/>
              <a:gdLst/>
              <a:ahLst/>
              <a:cxnLst/>
              <a:rect r="r" b="b" t="t" l="l"/>
              <a:pathLst>
                <a:path h="2989702" w="5123898">
                  <a:moveTo>
                    <a:pt x="0" y="0"/>
                  </a:moveTo>
                  <a:lnTo>
                    <a:pt x="5123898" y="0"/>
                  </a:lnTo>
                  <a:lnTo>
                    <a:pt x="5123898" y="2989702"/>
                  </a:lnTo>
                  <a:lnTo>
                    <a:pt x="0" y="2989702"/>
                  </a:lnTo>
                  <a:close/>
                </a:path>
              </a:pathLst>
            </a:custGeom>
            <a:solidFill>
              <a:srgbClr val="0C535C"/>
            </a:solidFill>
          </p:spPr>
        </p:sp>
        <p:sp>
          <p:nvSpPr>
            <p:cNvPr name="TextBox 4" id="4"/>
            <p:cNvSpPr txBox="true"/>
            <p:nvPr/>
          </p:nvSpPr>
          <p:spPr>
            <a:xfrm>
              <a:off x="0" y="-38100"/>
              <a:ext cx="5123899" cy="3027802"/>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2307061" y="779098"/>
            <a:ext cx="13673879" cy="8728804"/>
            <a:chOff x="0" y="0"/>
            <a:chExt cx="3601351" cy="2298944"/>
          </a:xfrm>
        </p:grpSpPr>
        <p:sp>
          <p:nvSpPr>
            <p:cNvPr name="Freeform 6" id="6"/>
            <p:cNvSpPr/>
            <p:nvPr/>
          </p:nvSpPr>
          <p:spPr>
            <a:xfrm flipH="false" flipV="false" rot="0">
              <a:off x="0" y="0"/>
              <a:ext cx="3601351" cy="2298944"/>
            </a:xfrm>
            <a:custGeom>
              <a:avLst/>
              <a:gdLst/>
              <a:ahLst/>
              <a:cxnLst/>
              <a:rect r="r" b="b" t="t" l="l"/>
              <a:pathLst>
                <a:path h="2298944" w="3601351">
                  <a:moveTo>
                    <a:pt x="0" y="0"/>
                  </a:moveTo>
                  <a:lnTo>
                    <a:pt x="3601351" y="0"/>
                  </a:lnTo>
                  <a:lnTo>
                    <a:pt x="3601351" y="2298944"/>
                  </a:lnTo>
                  <a:lnTo>
                    <a:pt x="0" y="2298944"/>
                  </a:lnTo>
                  <a:close/>
                </a:path>
              </a:pathLst>
            </a:custGeom>
            <a:solidFill>
              <a:srgbClr val="000000"/>
            </a:solidFill>
          </p:spPr>
        </p:sp>
        <p:sp>
          <p:nvSpPr>
            <p:cNvPr name="TextBox 7" id="7"/>
            <p:cNvSpPr txBox="true"/>
            <p:nvPr/>
          </p:nvSpPr>
          <p:spPr>
            <a:xfrm>
              <a:off x="0" y="-38100"/>
              <a:ext cx="3601351" cy="2337044"/>
            </a:xfrm>
            <a:prstGeom prst="rect">
              <a:avLst/>
            </a:prstGeom>
          </p:spPr>
          <p:txBody>
            <a:bodyPr anchor="ctr" rtlCol="false" tIns="50800" lIns="50800" bIns="50800" rIns="50800"/>
            <a:lstStyle/>
            <a:p>
              <a:pPr algn="ctr">
                <a:lnSpc>
                  <a:spcPts val="2659"/>
                </a:lnSpc>
              </a:pPr>
            </a:p>
          </p:txBody>
        </p:sp>
      </p:grpSp>
      <p:sp>
        <p:nvSpPr>
          <p:cNvPr name="TextBox 8" id="8"/>
          <p:cNvSpPr txBox="true"/>
          <p:nvPr/>
        </p:nvSpPr>
        <p:spPr>
          <a:xfrm rot="0">
            <a:off x="3113285" y="2749004"/>
            <a:ext cx="12061430" cy="4446093"/>
          </a:xfrm>
          <a:prstGeom prst="rect">
            <a:avLst/>
          </a:prstGeom>
        </p:spPr>
        <p:txBody>
          <a:bodyPr anchor="t" rtlCol="false" tIns="0" lIns="0" bIns="0" rIns="0">
            <a:spAutoFit/>
          </a:bodyPr>
          <a:lstStyle/>
          <a:p>
            <a:pPr algn="ctr">
              <a:lnSpc>
                <a:spcPts val="20938"/>
              </a:lnSpc>
            </a:pPr>
            <a:r>
              <a:rPr lang="en-US" sz="14956" b="true">
                <a:solidFill>
                  <a:srgbClr val="FFFFFF"/>
                </a:solidFill>
                <a:latin typeface="Arimo Bold"/>
                <a:ea typeface="Arimo Bold"/>
                <a:cs typeface="Arimo Bold"/>
                <a:sym typeface="Arimo Bold"/>
              </a:rPr>
              <a:t>Thank You!</a:t>
            </a:r>
          </a:p>
          <a:p>
            <a:pPr algn="ctr">
              <a:lnSpc>
                <a:spcPts val="13940"/>
              </a:lnSpc>
            </a:pPr>
            <a:r>
              <a:rPr lang="en-US" sz="9957" b="true">
                <a:solidFill>
                  <a:srgbClr val="FFFFFF"/>
                </a:solidFill>
                <a:latin typeface="Arimo Bold"/>
                <a:ea typeface="Arimo Bold"/>
                <a:cs typeface="Arimo Bold"/>
                <a:sym typeface="Arimo Bold"/>
              </a:rPr>
              <a:t>Any Questions?</a:t>
            </a:r>
          </a:p>
        </p:txBody>
      </p:sp>
      <p:sp>
        <p:nvSpPr>
          <p:cNvPr name="TextBox 9" id="9"/>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FFFFF"/>
                </a:solidFill>
                <a:latin typeface="Canva Sans"/>
                <a:ea typeface="Canva Sans"/>
                <a:cs typeface="Canva Sans"/>
                <a:sym typeface="Canva Sans"/>
              </a:rPr>
              <a:t>16</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2223879" cy="11351526"/>
            <a:chOff x="0" y="0"/>
            <a:chExt cx="585713" cy="2989702"/>
          </a:xfrm>
        </p:grpSpPr>
        <p:sp>
          <p:nvSpPr>
            <p:cNvPr name="Freeform 3" id="3"/>
            <p:cNvSpPr/>
            <p:nvPr/>
          </p:nvSpPr>
          <p:spPr>
            <a:xfrm flipH="false" flipV="false" rot="0">
              <a:off x="0" y="0"/>
              <a:ext cx="585713" cy="2989702"/>
            </a:xfrm>
            <a:custGeom>
              <a:avLst/>
              <a:gdLst/>
              <a:ahLst/>
              <a:cxnLst/>
              <a:rect r="r" b="b" t="t" l="l"/>
              <a:pathLst>
                <a:path h="2989702" w="585713">
                  <a:moveTo>
                    <a:pt x="0" y="0"/>
                  </a:moveTo>
                  <a:lnTo>
                    <a:pt x="585713" y="0"/>
                  </a:lnTo>
                  <a:lnTo>
                    <a:pt x="585713" y="2989702"/>
                  </a:lnTo>
                  <a:lnTo>
                    <a:pt x="0" y="2989702"/>
                  </a:lnTo>
                  <a:close/>
                </a:path>
              </a:pathLst>
            </a:custGeom>
            <a:solidFill>
              <a:srgbClr val="0C535C"/>
            </a:solidFill>
          </p:spPr>
        </p:sp>
        <p:sp>
          <p:nvSpPr>
            <p:cNvPr name="TextBox 4" id="4"/>
            <p:cNvSpPr txBox="true"/>
            <p:nvPr/>
          </p:nvSpPr>
          <p:spPr>
            <a:xfrm>
              <a:off x="0" y="-38100"/>
              <a:ext cx="585713" cy="3027802"/>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2223879" y="0"/>
            <a:ext cx="16064121" cy="10287000"/>
            <a:chOff x="0" y="0"/>
            <a:chExt cx="4230880" cy="2709333"/>
          </a:xfrm>
        </p:grpSpPr>
        <p:sp>
          <p:nvSpPr>
            <p:cNvPr name="Freeform 6" id="6"/>
            <p:cNvSpPr/>
            <p:nvPr/>
          </p:nvSpPr>
          <p:spPr>
            <a:xfrm flipH="false" flipV="false" rot="0">
              <a:off x="0" y="0"/>
              <a:ext cx="4230879" cy="2709333"/>
            </a:xfrm>
            <a:custGeom>
              <a:avLst/>
              <a:gdLst/>
              <a:ahLst/>
              <a:cxnLst/>
              <a:rect r="r" b="b" t="t" l="l"/>
              <a:pathLst>
                <a:path h="2709333" w="4230879">
                  <a:moveTo>
                    <a:pt x="0" y="0"/>
                  </a:moveTo>
                  <a:lnTo>
                    <a:pt x="4230879" y="0"/>
                  </a:lnTo>
                  <a:lnTo>
                    <a:pt x="4230879" y="2709333"/>
                  </a:lnTo>
                  <a:lnTo>
                    <a:pt x="0" y="2709333"/>
                  </a:lnTo>
                  <a:close/>
                </a:path>
              </a:pathLst>
            </a:custGeom>
            <a:solidFill>
              <a:srgbClr val="000000"/>
            </a:solidFill>
          </p:spPr>
        </p:sp>
        <p:sp>
          <p:nvSpPr>
            <p:cNvPr name="TextBox 7" id="7"/>
            <p:cNvSpPr txBox="true"/>
            <p:nvPr/>
          </p:nvSpPr>
          <p:spPr>
            <a:xfrm>
              <a:off x="0" y="-38100"/>
              <a:ext cx="4230880" cy="2747433"/>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11441478" y="344767"/>
            <a:ext cx="6339380" cy="8510346"/>
            <a:chOff x="0" y="0"/>
            <a:chExt cx="812800" cy="1091149"/>
          </a:xfrm>
        </p:grpSpPr>
        <p:sp>
          <p:nvSpPr>
            <p:cNvPr name="Freeform 9" id="9"/>
            <p:cNvSpPr/>
            <p:nvPr/>
          </p:nvSpPr>
          <p:spPr>
            <a:xfrm flipH="false" flipV="false" rot="0">
              <a:off x="0" y="0"/>
              <a:ext cx="812800" cy="1091149"/>
            </a:xfrm>
            <a:custGeom>
              <a:avLst/>
              <a:gdLst/>
              <a:ahLst/>
              <a:cxnLst/>
              <a:rect r="r" b="b" t="t" l="l"/>
              <a:pathLst>
                <a:path h="1091149" w="812800">
                  <a:moveTo>
                    <a:pt x="0" y="0"/>
                  </a:moveTo>
                  <a:lnTo>
                    <a:pt x="812800" y="0"/>
                  </a:lnTo>
                  <a:lnTo>
                    <a:pt x="812800" y="1091149"/>
                  </a:lnTo>
                  <a:lnTo>
                    <a:pt x="0" y="1091149"/>
                  </a:lnTo>
                  <a:close/>
                </a:path>
              </a:pathLst>
            </a:custGeom>
            <a:blipFill>
              <a:blip r:embed="rId2"/>
              <a:stretch>
                <a:fillRect l="0" t="-759" r="0" b="-759"/>
              </a:stretch>
            </a:blipFill>
          </p:spPr>
        </p:sp>
      </p:grpSp>
      <p:sp>
        <p:nvSpPr>
          <p:cNvPr name="TextBox 10" id="10"/>
          <p:cNvSpPr txBox="true"/>
          <p:nvPr/>
        </p:nvSpPr>
        <p:spPr>
          <a:xfrm rot="0">
            <a:off x="2774037" y="1665008"/>
            <a:ext cx="8147305" cy="7190105"/>
          </a:xfrm>
          <a:prstGeom prst="rect">
            <a:avLst/>
          </a:prstGeom>
        </p:spPr>
        <p:txBody>
          <a:bodyPr anchor="t" rtlCol="false" tIns="0" lIns="0" bIns="0" rIns="0">
            <a:spAutoFit/>
          </a:bodyPr>
          <a:lstStyle/>
          <a:p>
            <a:pPr algn="just" marL="496567" indent="-248284" lvl="1">
              <a:lnSpc>
                <a:spcPts val="3219"/>
              </a:lnSpc>
              <a:buFont typeface="Arial"/>
              <a:buChar char="•"/>
            </a:pPr>
            <a:r>
              <a:rPr lang="en-US" sz="2299">
                <a:solidFill>
                  <a:srgbClr val="FFFFFF"/>
                </a:solidFill>
                <a:latin typeface="Canva Sans"/>
                <a:ea typeface="Canva Sans"/>
                <a:cs typeface="Canva Sans"/>
                <a:sym typeface="Canva Sans"/>
              </a:rPr>
              <a:t>We know what adaptati</a:t>
            </a:r>
            <a:r>
              <a:rPr lang="en-US" sz="2299">
                <a:solidFill>
                  <a:srgbClr val="FFFFFF"/>
                </a:solidFill>
                <a:latin typeface="Canva Sans"/>
                <a:ea typeface="Canva Sans"/>
                <a:cs typeface="Canva Sans"/>
                <a:sym typeface="Canva Sans"/>
              </a:rPr>
              <a:t>ons skeletal muscles have in response to exercise, but we don't know cell-specific adaptations.</a:t>
            </a:r>
          </a:p>
          <a:p>
            <a:pPr algn="just" marL="496567" indent="-248284" lvl="1">
              <a:lnSpc>
                <a:spcPts val="3219"/>
              </a:lnSpc>
              <a:buFont typeface="Arial"/>
              <a:buChar char="•"/>
            </a:pPr>
            <a:r>
              <a:rPr lang="en-US" sz="2299">
                <a:solidFill>
                  <a:srgbClr val="FFFFFF"/>
                </a:solidFill>
                <a:latin typeface="Canva Sans"/>
                <a:ea typeface="Canva Sans"/>
                <a:cs typeface="Canva Sans"/>
                <a:sym typeface="Canva Sans"/>
              </a:rPr>
              <a:t>Single-cell sequencing is used on a sample of muscle cells before and after intense exercise.</a:t>
            </a:r>
          </a:p>
          <a:p>
            <a:pPr algn="just" marL="496567" indent="-248284" lvl="1">
              <a:lnSpc>
                <a:spcPts val="3219"/>
              </a:lnSpc>
              <a:buFont typeface="Arial"/>
              <a:buChar char="•"/>
            </a:pPr>
            <a:r>
              <a:rPr lang="en-US" sz="2299">
                <a:solidFill>
                  <a:srgbClr val="FFFFFF"/>
                </a:solidFill>
                <a:latin typeface="Canva Sans"/>
                <a:ea typeface="Canva Sans"/>
                <a:cs typeface="Canva Sans"/>
                <a:sym typeface="Canva Sans"/>
              </a:rPr>
              <a:t>15 clusters from 6 cell populations</a:t>
            </a:r>
          </a:p>
          <a:p>
            <a:pPr algn="just" marL="496567" indent="-248284" lvl="1">
              <a:lnSpc>
                <a:spcPts val="3219"/>
              </a:lnSpc>
              <a:buFont typeface="Arial"/>
              <a:buChar char="•"/>
            </a:pPr>
            <a:r>
              <a:rPr lang="en-US" sz="2299">
                <a:solidFill>
                  <a:srgbClr val="FFFFFF"/>
                </a:solidFill>
                <a:latin typeface="Canva Sans"/>
                <a:ea typeface="Canva Sans"/>
                <a:cs typeface="Canva Sans"/>
                <a:sym typeface="Canva Sans"/>
              </a:rPr>
              <a:t>Most cells are stable, but a large response is seen in mesenchymal, endothelial and myogenic cells(that means these are the cells which repair muscle tissues).</a:t>
            </a:r>
          </a:p>
          <a:p>
            <a:pPr algn="just" marL="496567" indent="-248284" lvl="1">
              <a:lnSpc>
                <a:spcPts val="3219"/>
              </a:lnSpc>
              <a:buFont typeface="Arial"/>
              <a:buChar char="•"/>
            </a:pPr>
            <a:r>
              <a:rPr lang="en-US" sz="2299">
                <a:solidFill>
                  <a:srgbClr val="FFFFFF"/>
                </a:solidFill>
                <a:latin typeface="Canva Sans"/>
                <a:ea typeface="Canva Sans"/>
                <a:cs typeface="Canva Sans"/>
                <a:sym typeface="Canva Sans"/>
              </a:rPr>
              <a:t>3 subpopulations of myogenic cells expressed by PAX7,MYOD1,TNNI1, and TNNI2</a:t>
            </a:r>
          </a:p>
          <a:p>
            <a:pPr algn="just" marL="496567" indent="-248284" lvl="1">
              <a:lnSpc>
                <a:spcPts val="3219"/>
              </a:lnSpc>
              <a:buFont typeface="Arial"/>
              <a:buChar char="•"/>
            </a:pPr>
            <a:r>
              <a:rPr lang="en-US" sz="2299">
                <a:solidFill>
                  <a:srgbClr val="FFFFFF"/>
                </a:solidFill>
                <a:latin typeface="Canva Sans"/>
                <a:ea typeface="Canva Sans"/>
                <a:cs typeface="Canva Sans"/>
                <a:sym typeface="Canva Sans"/>
              </a:rPr>
              <a:t>Exercise matures the myogenic progenitor cells by increasing transcriptional features of fast and slow twitch muscle fibers present in the primary myoblast cells.</a:t>
            </a:r>
          </a:p>
          <a:p>
            <a:pPr algn="just" marL="496567" indent="-248284" lvl="1">
              <a:lnSpc>
                <a:spcPts val="3219"/>
              </a:lnSpc>
              <a:buFont typeface="Arial"/>
              <a:buChar char="•"/>
            </a:pPr>
            <a:r>
              <a:rPr lang="en-US" sz="2299">
                <a:solidFill>
                  <a:srgbClr val="FFFFFF"/>
                </a:solidFill>
                <a:latin typeface="Canva Sans"/>
                <a:ea typeface="Canva Sans"/>
                <a:cs typeface="Canva Sans"/>
                <a:sym typeface="Canva Sans"/>
              </a:rPr>
              <a:t>These effects may have implications for sarcopenia, cachexia, and glucose homeostasis.</a:t>
            </a:r>
          </a:p>
        </p:txBody>
      </p:sp>
      <p:sp>
        <p:nvSpPr>
          <p:cNvPr name="TextBox 11" id="11"/>
          <p:cNvSpPr txBox="true"/>
          <p:nvPr/>
        </p:nvSpPr>
        <p:spPr>
          <a:xfrm rot="0">
            <a:off x="4114909" y="201892"/>
            <a:ext cx="5465561" cy="1057275"/>
          </a:xfrm>
          <a:prstGeom prst="rect">
            <a:avLst/>
          </a:prstGeom>
        </p:spPr>
        <p:txBody>
          <a:bodyPr anchor="t" rtlCol="false" tIns="0" lIns="0" bIns="0" rIns="0">
            <a:spAutoFit/>
          </a:bodyPr>
          <a:lstStyle/>
          <a:p>
            <a:pPr algn="ctr">
              <a:lnSpc>
                <a:spcPts val="8400"/>
              </a:lnSpc>
            </a:pPr>
            <a:r>
              <a:rPr lang="en-US" sz="6000" b="true">
                <a:solidFill>
                  <a:srgbClr val="FFFFFF"/>
                </a:solidFill>
                <a:latin typeface="Arimo Bold"/>
                <a:ea typeface="Arimo Bold"/>
                <a:cs typeface="Arimo Bold"/>
                <a:sym typeface="Arimo Bold"/>
              </a:rPr>
              <a:t>Abstract</a:t>
            </a:r>
          </a:p>
        </p:txBody>
      </p:sp>
      <p:sp>
        <p:nvSpPr>
          <p:cNvPr name="TextBox 12" id="12"/>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FFFFF"/>
                </a:solidFill>
                <a:latin typeface="Canva Sans"/>
                <a:ea typeface="Canva Sans"/>
                <a:cs typeface="Canva Sans"/>
                <a:sym typeface="Canva Sans"/>
              </a:rPr>
              <a:t>2</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2223879" cy="11351526"/>
            <a:chOff x="0" y="0"/>
            <a:chExt cx="585713" cy="2989702"/>
          </a:xfrm>
        </p:grpSpPr>
        <p:sp>
          <p:nvSpPr>
            <p:cNvPr name="Freeform 3" id="3"/>
            <p:cNvSpPr/>
            <p:nvPr/>
          </p:nvSpPr>
          <p:spPr>
            <a:xfrm flipH="false" flipV="false" rot="0">
              <a:off x="0" y="0"/>
              <a:ext cx="585713" cy="2989702"/>
            </a:xfrm>
            <a:custGeom>
              <a:avLst/>
              <a:gdLst/>
              <a:ahLst/>
              <a:cxnLst/>
              <a:rect r="r" b="b" t="t" l="l"/>
              <a:pathLst>
                <a:path h="2989702" w="585713">
                  <a:moveTo>
                    <a:pt x="0" y="0"/>
                  </a:moveTo>
                  <a:lnTo>
                    <a:pt x="585713" y="0"/>
                  </a:lnTo>
                  <a:lnTo>
                    <a:pt x="585713" y="2989702"/>
                  </a:lnTo>
                  <a:lnTo>
                    <a:pt x="0" y="2989702"/>
                  </a:lnTo>
                  <a:close/>
                </a:path>
              </a:pathLst>
            </a:custGeom>
            <a:solidFill>
              <a:srgbClr val="0C535C"/>
            </a:solidFill>
          </p:spPr>
        </p:sp>
        <p:sp>
          <p:nvSpPr>
            <p:cNvPr name="TextBox 4" id="4"/>
            <p:cNvSpPr txBox="true"/>
            <p:nvPr/>
          </p:nvSpPr>
          <p:spPr>
            <a:xfrm>
              <a:off x="0" y="-38100"/>
              <a:ext cx="585713" cy="3027802"/>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2223879" y="0"/>
            <a:ext cx="16064121" cy="10287000"/>
            <a:chOff x="0" y="0"/>
            <a:chExt cx="4230880" cy="2709333"/>
          </a:xfrm>
        </p:grpSpPr>
        <p:sp>
          <p:nvSpPr>
            <p:cNvPr name="Freeform 6" id="6"/>
            <p:cNvSpPr/>
            <p:nvPr/>
          </p:nvSpPr>
          <p:spPr>
            <a:xfrm flipH="false" flipV="false" rot="0">
              <a:off x="0" y="0"/>
              <a:ext cx="4230879" cy="2709333"/>
            </a:xfrm>
            <a:custGeom>
              <a:avLst/>
              <a:gdLst/>
              <a:ahLst/>
              <a:cxnLst/>
              <a:rect r="r" b="b" t="t" l="l"/>
              <a:pathLst>
                <a:path h="2709333" w="4230879">
                  <a:moveTo>
                    <a:pt x="0" y="0"/>
                  </a:moveTo>
                  <a:lnTo>
                    <a:pt x="4230879" y="0"/>
                  </a:lnTo>
                  <a:lnTo>
                    <a:pt x="4230879" y="2709333"/>
                  </a:lnTo>
                  <a:lnTo>
                    <a:pt x="0" y="2709333"/>
                  </a:lnTo>
                  <a:close/>
                </a:path>
              </a:pathLst>
            </a:custGeom>
            <a:solidFill>
              <a:srgbClr val="000000"/>
            </a:solidFill>
          </p:spPr>
        </p:sp>
        <p:sp>
          <p:nvSpPr>
            <p:cNvPr name="TextBox 7" id="7"/>
            <p:cNvSpPr txBox="true"/>
            <p:nvPr/>
          </p:nvSpPr>
          <p:spPr>
            <a:xfrm>
              <a:off x="0" y="-38100"/>
              <a:ext cx="4230880" cy="2747433"/>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493321" y="2839829"/>
            <a:ext cx="7031880" cy="4961645"/>
            <a:chOff x="0" y="0"/>
            <a:chExt cx="2062631" cy="1455378"/>
          </a:xfrm>
        </p:grpSpPr>
        <p:sp>
          <p:nvSpPr>
            <p:cNvPr name="Freeform 9" id="9"/>
            <p:cNvSpPr/>
            <p:nvPr/>
          </p:nvSpPr>
          <p:spPr>
            <a:xfrm flipH="false" flipV="false" rot="0">
              <a:off x="0" y="0"/>
              <a:ext cx="2062631" cy="1455378"/>
            </a:xfrm>
            <a:custGeom>
              <a:avLst/>
              <a:gdLst/>
              <a:ahLst/>
              <a:cxnLst/>
              <a:rect r="r" b="b" t="t" l="l"/>
              <a:pathLst>
                <a:path h="1455378" w="2062631">
                  <a:moveTo>
                    <a:pt x="0" y="0"/>
                  </a:moveTo>
                  <a:lnTo>
                    <a:pt x="2062631" y="0"/>
                  </a:lnTo>
                  <a:lnTo>
                    <a:pt x="2062631" y="1455378"/>
                  </a:lnTo>
                  <a:lnTo>
                    <a:pt x="0" y="1455378"/>
                  </a:lnTo>
                  <a:close/>
                </a:path>
              </a:pathLst>
            </a:custGeom>
            <a:blipFill>
              <a:blip r:embed="rId2"/>
              <a:stretch>
                <a:fillRect l="-399" t="0" r="-399" b="0"/>
              </a:stretch>
            </a:blipFill>
          </p:spPr>
        </p:sp>
      </p:grpSp>
      <p:sp>
        <p:nvSpPr>
          <p:cNvPr name="TextBox 10" id="10"/>
          <p:cNvSpPr txBox="true"/>
          <p:nvPr/>
        </p:nvSpPr>
        <p:spPr>
          <a:xfrm rot="0">
            <a:off x="7819646" y="1823009"/>
            <a:ext cx="9452884" cy="6957185"/>
          </a:xfrm>
          <a:prstGeom prst="rect">
            <a:avLst/>
          </a:prstGeom>
        </p:spPr>
        <p:txBody>
          <a:bodyPr anchor="t" rtlCol="false" tIns="0" lIns="0" bIns="0" rIns="0">
            <a:spAutoFit/>
          </a:bodyPr>
          <a:lstStyle/>
          <a:p>
            <a:pPr algn="just">
              <a:lnSpc>
                <a:spcPts val="2635"/>
              </a:lnSpc>
            </a:pPr>
            <a:r>
              <a:rPr lang="en-US" sz="1882" b="true">
                <a:solidFill>
                  <a:srgbClr val="FFFFFF"/>
                </a:solidFill>
                <a:latin typeface="Canva Sans Bold"/>
                <a:ea typeface="Canva Sans Bold"/>
                <a:cs typeface="Canva Sans Bold"/>
                <a:sym typeface="Canva Sans Bold"/>
              </a:rPr>
              <a:t>Functions of Skeletal Muscle</a:t>
            </a:r>
          </a:p>
          <a:p>
            <a:pPr algn="just">
              <a:lnSpc>
                <a:spcPts val="2635"/>
              </a:lnSpc>
            </a:pPr>
            <a:r>
              <a:rPr lang="en-US" sz="1882">
                <a:solidFill>
                  <a:srgbClr val="FFFFFF"/>
                </a:solidFill>
                <a:latin typeface="Canva Sans"/>
                <a:ea typeface="Canva Sans"/>
                <a:cs typeface="Canva Sans"/>
                <a:sym typeface="Canva Sans"/>
              </a:rPr>
              <a:t>Skeletal muscle plays a vital role far beyond movement. It enables locomotion by generating force for posture and motion, but it is also a major metabolic organ involved in glucose and fat regulation. Through these functions, skeletal muscle significantly influences physical performance, overall health, and the progression of chronic diseases across all age groups.</a:t>
            </a:r>
          </a:p>
          <a:p>
            <a:pPr algn="just">
              <a:lnSpc>
                <a:spcPts val="2635"/>
              </a:lnSpc>
            </a:pPr>
          </a:p>
          <a:p>
            <a:pPr algn="just">
              <a:lnSpc>
                <a:spcPts val="2635"/>
              </a:lnSpc>
            </a:pPr>
            <a:r>
              <a:rPr lang="en-US" sz="1882" b="true">
                <a:solidFill>
                  <a:srgbClr val="FFFFFF"/>
                </a:solidFill>
                <a:latin typeface="Canva Sans Bold"/>
                <a:ea typeface="Canva Sans Bold"/>
                <a:cs typeface="Canva Sans Bold"/>
                <a:sym typeface="Canva Sans Bold"/>
              </a:rPr>
              <a:t>Key Features of Skeletal Muscle</a:t>
            </a:r>
          </a:p>
          <a:p>
            <a:pPr algn="just">
              <a:lnSpc>
                <a:spcPts val="2635"/>
              </a:lnSpc>
            </a:pPr>
            <a:r>
              <a:rPr lang="en-US" sz="1882">
                <a:solidFill>
                  <a:srgbClr val="FFFFFF"/>
                </a:solidFill>
                <a:latin typeface="Canva Sans"/>
                <a:ea typeface="Canva Sans"/>
                <a:cs typeface="Canva Sans"/>
                <a:sym typeface="Canva Sans"/>
              </a:rPr>
              <a:t>Skeletal muscle fibers are long, multinucleated cells specialized for contraction. These tissues are highly plastic, meaning they can adapt structurally and metabolically in response to stimuli such as exercise, injury, or aging. Because of their adaptability, skeletal muscles undergo remodeling to meet changing physical and metabolic demands.</a:t>
            </a:r>
          </a:p>
          <a:p>
            <a:pPr algn="just">
              <a:lnSpc>
                <a:spcPts val="2635"/>
              </a:lnSpc>
            </a:pPr>
          </a:p>
          <a:p>
            <a:pPr algn="just">
              <a:lnSpc>
                <a:spcPts val="2635"/>
              </a:lnSpc>
            </a:pPr>
            <a:r>
              <a:rPr lang="en-US" sz="1882" b="true">
                <a:solidFill>
                  <a:srgbClr val="FFFFFF"/>
                </a:solidFill>
                <a:latin typeface="Canva Sans Bold"/>
                <a:ea typeface="Canva Sans Bold"/>
                <a:cs typeface="Canva Sans Bold"/>
                <a:sym typeface="Canva Sans Bold"/>
              </a:rPr>
              <a:t>Cellular Effects of Exercise</a:t>
            </a:r>
          </a:p>
          <a:p>
            <a:pPr algn="just">
              <a:lnSpc>
                <a:spcPts val="2635"/>
              </a:lnSpc>
            </a:pPr>
            <a:r>
              <a:rPr lang="en-US" sz="1882">
                <a:solidFill>
                  <a:srgbClr val="FFFFFF"/>
                </a:solidFill>
                <a:latin typeface="Canva Sans"/>
                <a:ea typeface="Canva Sans"/>
                <a:cs typeface="Canva Sans"/>
                <a:sym typeface="Canva Sans"/>
              </a:rPr>
              <a:t>Exercise triggers a coordinated response from multiple cell types within the muscle. Immune cells contribute to inflammation resolution and tissue recovery. Fibroblasts secrete cytokines that aid in structural remodeling, while endothelial cells promote muscle regeneration by releasing growth and anti-apoptotic factors. Together, these cells support muscle repair and adaptation after exercise.</a:t>
            </a:r>
          </a:p>
          <a:p>
            <a:pPr algn="just">
              <a:lnSpc>
                <a:spcPts val="2635"/>
              </a:lnSpc>
            </a:pPr>
          </a:p>
        </p:txBody>
      </p:sp>
      <p:sp>
        <p:nvSpPr>
          <p:cNvPr name="TextBox 11" id="11"/>
          <p:cNvSpPr txBox="true"/>
          <p:nvPr/>
        </p:nvSpPr>
        <p:spPr>
          <a:xfrm rot="0">
            <a:off x="9126233" y="465403"/>
            <a:ext cx="6839710" cy="1057275"/>
          </a:xfrm>
          <a:prstGeom prst="rect">
            <a:avLst/>
          </a:prstGeom>
        </p:spPr>
        <p:txBody>
          <a:bodyPr anchor="t" rtlCol="false" tIns="0" lIns="0" bIns="0" rIns="0">
            <a:spAutoFit/>
          </a:bodyPr>
          <a:lstStyle/>
          <a:p>
            <a:pPr algn="ctr">
              <a:lnSpc>
                <a:spcPts val="8400"/>
              </a:lnSpc>
            </a:pPr>
            <a:r>
              <a:rPr lang="en-US" sz="6000" b="true">
                <a:solidFill>
                  <a:srgbClr val="FFFFFF"/>
                </a:solidFill>
                <a:latin typeface="Arimo Bold"/>
                <a:ea typeface="Arimo Bold"/>
                <a:cs typeface="Arimo Bold"/>
                <a:sym typeface="Arimo Bold"/>
              </a:rPr>
              <a:t>Introduction</a:t>
            </a:r>
          </a:p>
        </p:txBody>
      </p:sp>
      <p:sp>
        <p:nvSpPr>
          <p:cNvPr name="TextBox 12" id="12"/>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FFFFF"/>
                </a:solidFill>
                <a:latin typeface="Canva Sans"/>
                <a:ea typeface="Canva Sans"/>
                <a:cs typeface="Canva Sans"/>
                <a:sym typeface="Canva Sans"/>
              </a:rPr>
              <a:t>3</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78380" y="-64347"/>
            <a:ext cx="2223879" cy="11351526"/>
            <a:chOff x="0" y="0"/>
            <a:chExt cx="585713" cy="2989702"/>
          </a:xfrm>
        </p:grpSpPr>
        <p:sp>
          <p:nvSpPr>
            <p:cNvPr name="Freeform 3" id="3"/>
            <p:cNvSpPr/>
            <p:nvPr/>
          </p:nvSpPr>
          <p:spPr>
            <a:xfrm flipH="false" flipV="false" rot="0">
              <a:off x="0" y="0"/>
              <a:ext cx="585713" cy="2989702"/>
            </a:xfrm>
            <a:custGeom>
              <a:avLst/>
              <a:gdLst/>
              <a:ahLst/>
              <a:cxnLst/>
              <a:rect r="r" b="b" t="t" l="l"/>
              <a:pathLst>
                <a:path h="2989702" w="585713">
                  <a:moveTo>
                    <a:pt x="0" y="0"/>
                  </a:moveTo>
                  <a:lnTo>
                    <a:pt x="585713" y="0"/>
                  </a:lnTo>
                  <a:lnTo>
                    <a:pt x="585713" y="2989702"/>
                  </a:lnTo>
                  <a:lnTo>
                    <a:pt x="0" y="2989702"/>
                  </a:lnTo>
                  <a:close/>
                </a:path>
              </a:pathLst>
            </a:custGeom>
            <a:solidFill>
              <a:srgbClr val="0C535C"/>
            </a:solidFill>
          </p:spPr>
        </p:sp>
        <p:sp>
          <p:nvSpPr>
            <p:cNvPr name="TextBox 4" id="4"/>
            <p:cNvSpPr txBox="true"/>
            <p:nvPr/>
          </p:nvSpPr>
          <p:spPr>
            <a:xfrm>
              <a:off x="0" y="-38100"/>
              <a:ext cx="585713" cy="3027802"/>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545499" y="0"/>
            <a:ext cx="17087886" cy="10287000"/>
            <a:chOff x="0" y="0"/>
            <a:chExt cx="4500513" cy="2709333"/>
          </a:xfrm>
        </p:grpSpPr>
        <p:sp>
          <p:nvSpPr>
            <p:cNvPr name="Freeform 6" id="6"/>
            <p:cNvSpPr/>
            <p:nvPr/>
          </p:nvSpPr>
          <p:spPr>
            <a:xfrm flipH="false" flipV="false" rot="0">
              <a:off x="0" y="0"/>
              <a:ext cx="4500513" cy="2709333"/>
            </a:xfrm>
            <a:custGeom>
              <a:avLst/>
              <a:gdLst/>
              <a:ahLst/>
              <a:cxnLst/>
              <a:rect r="r" b="b" t="t" l="l"/>
              <a:pathLst>
                <a:path h="2709333" w="4500513">
                  <a:moveTo>
                    <a:pt x="0" y="0"/>
                  </a:moveTo>
                  <a:lnTo>
                    <a:pt x="4500513" y="0"/>
                  </a:lnTo>
                  <a:lnTo>
                    <a:pt x="4500513" y="2709333"/>
                  </a:lnTo>
                  <a:lnTo>
                    <a:pt x="0" y="2709333"/>
                  </a:lnTo>
                  <a:close/>
                </a:path>
              </a:pathLst>
            </a:custGeom>
            <a:solidFill>
              <a:srgbClr val="000000"/>
            </a:solidFill>
          </p:spPr>
        </p:sp>
        <p:sp>
          <p:nvSpPr>
            <p:cNvPr name="TextBox 7" id="7"/>
            <p:cNvSpPr txBox="true"/>
            <p:nvPr/>
          </p:nvSpPr>
          <p:spPr>
            <a:xfrm>
              <a:off x="0" y="-38100"/>
              <a:ext cx="4500513" cy="2747433"/>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12822944" y="0"/>
            <a:ext cx="4792325" cy="10287000"/>
            <a:chOff x="0" y="0"/>
            <a:chExt cx="614445" cy="1318942"/>
          </a:xfrm>
        </p:grpSpPr>
        <p:sp>
          <p:nvSpPr>
            <p:cNvPr name="Freeform 9" id="9"/>
            <p:cNvSpPr/>
            <p:nvPr/>
          </p:nvSpPr>
          <p:spPr>
            <a:xfrm flipH="false" flipV="false" rot="0">
              <a:off x="0" y="0"/>
              <a:ext cx="614445" cy="1318942"/>
            </a:xfrm>
            <a:custGeom>
              <a:avLst/>
              <a:gdLst/>
              <a:ahLst/>
              <a:cxnLst/>
              <a:rect r="r" b="b" t="t" l="l"/>
              <a:pathLst>
                <a:path h="1318942" w="614445">
                  <a:moveTo>
                    <a:pt x="0" y="0"/>
                  </a:moveTo>
                  <a:lnTo>
                    <a:pt x="614445" y="0"/>
                  </a:lnTo>
                  <a:lnTo>
                    <a:pt x="614445" y="1318942"/>
                  </a:lnTo>
                  <a:lnTo>
                    <a:pt x="0" y="1318942"/>
                  </a:lnTo>
                  <a:close/>
                </a:path>
              </a:pathLst>
            </a:custGeom>
            <a:blipFill>
              <a:blip r:embed="rId2"/>
              <a:stretch>
                <a:fillRect l="-309" t="0" r="-309" b="0"/>
              </a:stretch>
            </a:blipFill>
          </p:spPr>
        </p:sp>
      </p:grpSp>
      <p:sp>
        <p:nvSpPr>
          <p:cNvPr name="TextBox 10" id="10"/>
          <p:cNvSpPr txBox="true"/>
          <p:nvPr/>
        </p:nvSpPr>
        <p:spPr>
          <a:xfrm rot="0">
            <a:off x="2285619" y="239210"/>
            <a:ext cx="9521596" cy="9354820"/>
          </a:xfrm>
          <a:prstGeom prst="rect">
            <a:avLst/>
          </a:prstGeom>
        </p:spPr>
        <p:txBody>
          <a:bodyPr anchor="t" rtlCol="false" tIns="0" lIns="0" bIns="0" rIns="0">
            <a:spAutoFit/>
          </a:bodyPr>
          <a:lstStyle/>
          <a:p>
            <a:pPr algn="just">
              <a:lnSpc>
                <a:spcPts val="3079"/>
              </a:lnSpc>
            </a:pPr>
            <a:r>
              <a:rPr lang="en-US" b="true" sz="2199">
                <a:solidFill>
                  <a:srgbClr val="FFFFFF"/>
                </a:solidFill>
                <a:latin typeface="Canva Sans Bold"/>
                <a:ea typeface="Canva Sans Bold"/>
                <a:cs typeface="Canva Sans Bold"/>
                <a:sym typeface="Canva Sans Bold"/>
              </a:rPr>
              <a:t>Insights from Single-Cell Sequencing</a:t>
            </a:r>
          </a:p>
          <a:p>
            <a:pPr algn="just">
              <a:lnSpc>
                <a:spcPts val="3079"/>
              </a:lnSpc>
            </a:pPr>
            <a:r>
              <a:rPr lang="en-US" sz="2199">
                <a:solidFill>
                  <a:srgbClr val="FFFFFF"/>
                </a:solidFill>
                <a:latin typeface="Canva Sans"/>
                <a:ea typeface="Canva Sans"/>
                <a:cs typeface="Canva Sans"/>
                <a:sym typeface="Canva Sans"/>
              </a:rPr>
              <a:t>Single-cell RNA sequencing has revealed previously unrecognized cellular diversity in skeletal muscle. It identified large populations of mesenchymal cells, endothelial cells, immune cells, and satellite cells, including fibro-adipogenic progenitors (FAPs). These FAPs play a key role in metabolic adaptation but can contribute to fibrosis and fat infiltration if dysregulated. Such insights are critical for understanding muscle aging and disease.</a:t>
            </a:r>
          </a:p>
          <a:p>
            <a:pPr algn="just">
              <a:lnSpc>
                <a:spcPts val="3079"/>
              </a:lnSpc>
            </a:pPr>
          </a:p>
          <a:p>
            <a:pPr algn="just">
              <a:lnSpc>
                <a:spcPts val="3079"/>
              </a:lnSpc>
            </a:pPr>
            <a:r>
              <a:rPr lang="en-US" b="true" sz="2199">
                <a:solidFill>
                  <a:srgbClr val="FFFFFF"/>
                </a:solidFill>
                <a:latin typeface="Canva Sans Bold"/>
                <a:ea typeface="Canva Sans Bold"/>
                <a:cs typeface="Canva Sans Bold"/>
                <a:sym typeface="Canva Sans Bold"/>
              </a:rPr>
              <a:t>Satellite Cells and Muscle Regeneration</a:t>
            </a:r>
          </a:p>
          <a:p>
            <a:pPr algn="just">
              <a:lnSpc>
                <a:spcPts val="3079"/>
              </a:lnSpc>
            </a:pPr>
            <a:r>
              <a:rPr lang="en-US" sz="2199">
                <a:solidFill>
                  <a:srgbClr val="FFFFFF"/>
                </a:solidFill>
                <a:latin typeface="Canva Sans"/>
                <a:ea typeface="Canva Sans"/>
                <a:cs typeface="Canva Sans"/>
                <a:sym typeface="Canva Sans"/>
              </a:rPr>
              <a:t>Satellite cells are the primary myogenic stem cells responsible for muscle repair and regeneration. However, their numbers and function decline with age and in diseases such as heart failure and diabetes. This reduction limits the muscle’s ability to recover, highlighting the importance of studying these cells for therapeutic purposes.</a:t>
            </a:r>
          </a:p>
          <a:p>
            <a:pPr algn="just">
              <a:lnSpc>
                <a:spcPts val="3079"/>
              </a:lnSpc>
            </a:pPr>
          </a:p>
          <a:p>
            <a:pPr algn="just">
              <a:lnSpc>
                <a:spcPts val="3079"/>
              </a:lnSpc>
            </a:pPr>
            <a:r>
              <a:rPr lang="en-US" b="true" sz="2199">
                <a:solidFill>
                  <a:srgbClr val="FFFFFF"/>
                </a:solidFill>
                <a:latin typeface="Canva Sans Bold"/>
                <a:ea typeface="Canva Sans Bold"/>
                <a:cs typeface="Canva Sans Bold"/>
                <a:sym typeface="Canva Sans Bold"/>
              </a:rPr>
              <a:t>Study Objective and Cell Distribution</a:t>
            </a:r>
          </a:p>
          <a:p>
            <a:pPr algn="just">
              <a:lnSpc>
                <a:spcPts val="3079"/>
              </a:lnSpc>
            </a:pPr>
            <a:r>
              <a:rPr lang="en-US" sz="2199">
                <a:solidFill>
                  <a:srgbClr val="FFFFFF"/>
                </a:solidFill>
                <a:latin typeface="Canva Sans"/>
                <a:ea typeface="Canva Sans"/>
                <a:cs typeface="Canva Sans"/>
                <a:sym typeface="Canva Sans"/>
              </a:rPr>
              <a:t>The study aims to focus on myogenic subpopulations and their role in skeletal muscle adaptation. Single-cell data indicate that muscle tissue is composed of several major cell types, including approximately 44% endothelial cells, 26% mesenchymal cells, 18% myogenic cells, and various immune cells. Understanding these proportions provides context for interpreting cellular responses to exercise.</a:t>
            </a:r>
          </a:p>
          <a:p>
            <a:pPr algn="just">
              <a:lnSpc>
                <a:spcPts val="3079"/>
              </a:lnSpc>
            </a:pPr>
          </a:p>
        </p:txBody>
      </p:sp>
      <p:sp>
        <p:nvSpPr>
          <p:cNvPr name="TextBox 11" id="11"/>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FFFFF"/>
                </a:solidFill>
                <a:latin typeface="Canva Sans"/>
                <a:ea typeface="Canva Sans"/>
                <a:cs typeface="Canva Sans"/>
                <a:sym typeface="Canva Sans"/>
              </a:rPr>
              <a:t>4</a:t>
            </a:r>
          </a:p>
        </p:txBody>
      </p:sp>
    </p:spTree>
  </p:cSld>
  <p:clrMapOvr>
    <a:masterClrMapping/>
  </p:clrMapOvr>
</p:sld>
</file>

<file path=ppt/slides/slide5.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0" y="0"/>
            <a:ext cx="2223879" cy="11351526"/>
            <a:chOff x="0" y="0"/>
            <a:chExt cx="585713" cy="2989702"/>
          </a:xfrm>
        </p:grpSpPr>
        <p:sp>
          <p:nvSpPr>
            <p:cNvPr name="Freeform 3" id="3"/>
            <p:cNvSpPr/>
            <p:nvPr/>
          </p:nvSpPr>
          <p:spPr>
            <a:xfrm flipH="false" flipV="false" rot="0">
              <a:off x="0" y="0"/>
              <a:ext cx="585713" cy="2989702"/>
            </a:xfrm>
            <a:custGeom>
              <a:avLst/>
              <a:gdLst/>
              <a:ahLst/>
              <a:cxnLst/>
              <a:rect r="r" b="b" t="t" l="l"/>
              <a:pathLst>
                <a:path h="2989702" w="585713">
                  <a:moveTo>
                    <a:pt x="0" y="0"/>
                  </a:moveTo>
                  <a:lnTo>
                    <a:pt x="585713" y="0"/>
                  </a:lnTo>
                  <a:lnTo>
                    <a:pt x="585713" y="2989702"/>
                  </a:lnTo>
                  <a:lnTo>
                    <a:pt x="0" y="2989702"/>
                  </a:lnTo>
                  <a:close/>
                </a:path>
              </a:pathLst>
            </a:custGeom>
            <a:solidFill>
              <a:srgbClr val="0C535C"/>
            </a:solidFill>
          </p:spPr>
        </p:sp>
        <p:sp>
          <p:nvSpPr>
            <p:cNvPr name="TextBox 4" id="4"/>
            <p:cNvSpPr txBox="true"/>
            <p:nvPr/>
          </p:nvSpPr>
          <p:spPr>
            <a:xfrm>
              <a:off x="0" y="-38100"/>
              <a:ext cx="585713" cy="3027802"/>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2223879" y="0"/>
            <a:ext cx="16064121" cy="10287000"/>
            <a:chOff x="0" y="0"/>
            <a:chExt cx="4230880" cy="2709333"/>
          </a:xfrm>
        </p:grpSpPr>
        <p:sp>
          <p:nvSpPr>
            <p:cNvPr name="Freeform 6" id="6"/>
            <p:cNvSpPr/>
            <p:nvPr/>
          </p:nvSpPr>
          <p:spPr>
            <a:xfrm flipH="false" flipV="false" rot="0">
              <a:off x="0" y="0"/>
              <a:ext cx="4230879" cy="2709333"/>
            </a:xfrm>
            <a:custGeom>
              <a:avLst/>
              <a:gdLst/>
              <a:ahLst/>
              <a:cxnLst/>
              <a:rect r="r" b="b" t="t" l="l"/>
              <a:pathLst>
                <a:path h="2709333" w="4230879">
                  <a:moveTo>
                    <a:pt x="0" y="0"/>
                  </a:moveTo>
                  <a:lnTo>
                    <a:pt x="4230879" y="0"/>
                  </a:lnTo>
                  <a:lnTo>
                    <a:pt x="4230879" y="2709333"/>
                  </a:lnTo>
                  <a:lnTo>
                    <a:pt x="0" y="2709333"/>
                  </a:lnTo>
                  <a:close/>
                </a:path>
              </a:pathLst>
            </a:custGeom>
            <a:solidFill>
              <a:srgbClr val="000000"/>
            </a:solidFill>
          </p:spPr>
        </p:sp>
        <p:sp>
          <p:nvSpPr>
            <p:cNvPr name="TextBox 7" id="7"/>
            <p:cNvSpPr txBox="true"/>
            <p:nvPr/>
          </p:nvSpPr>
          <p:spPr>
            <a:xfrm>
              <a:off x="0" y="-38100"/>
              <a:ext cx="4230880" cy="2747433"/>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2382454" y="2198209"/>
            <a:ext cx="7056763" cy="6462256"/>
            <a:chOff x="0" y="0"/>
            <a:chExt cx="1858571" cy="1701993"/>
          </a:xfrm>
        </p:grpSpPr>
        <p:sp>
          <p:nvSpPr>
            <p:cNvPr name="Freeform 9" id="9"/>
            <p:cNvSpPr/>
            <p:nvPr/>
          </p:nvSpPr>
          <p:spPr>
            <a:xfrm flipH="false" flipV="false" rot="0">
              <a:off x="0" y="0"/>
              <a:ext cx="1858571" cy="1701993"/>
            </a:xfrm>
            <a:custGeom>
              <a:avLst/>
              <a:gdLst/>
              <a:ahLst/>
              <a:cxnLst/>
              <a:rect r="r" b="b" t="t" l="l"/>
              <a:pathLst>
                <a:path h="1701993" w="1858571">
                  <a:moveTo>
                    <a:pt x="0" y="0"/>
                  </a:moveTo>
                  <a:lnTo>
                    <a:pt x="1858571" y="0"/>
                  </a:lnTo>
                  <a:lnTo>
                    <a:pt x="1858571" y="1701993"/>
                  </a:lnTo>
                  <a:lnTo>
                    <a:pt x="0" y="1701993"/>
                  </a:lnTo>
                  <a:close/>
                </a:path>
              </a:pathLst>
            </a:custGeom>
            <a:solidFill>
              <a:srgbClr val="000000"/>
            </a:solidFill>
          </p:spPr>
        </p:sp>
        <p:sp>
          <p:nvSpPr>
            <p:cNvPr name="TextBox 10" id="10"/>
            <p:cNvSpPr txBox="true"/>
            <p:nvPr/>
          </p:nvSpPr>
          <p:spPr>
            <a:xfrm>
              <a:off x="0" y="-28575"/>
              <a:ext cx="1858571" cy="1730568"/>
            </a:xfrm>
            <a:prstGeom prst="rect">
              <a:avLst/>
            </a:prstGeom>
          </p:spPr>
          <p:txBody>
            <a:bodyPr anchor="ctr" rtlCol="false" tIns="50800" lIns="50800" bIns="50800" rIns="50800"/>
            <a:lstStyle/>
            <a:p>
              <a:pPr algn="l">
                <a:lnSpc>
                  <a:spcPts val="2240"/>
                </a:lnSpc>
              </a:pPr>
              <a:r>
                <a:rPr lang="en-US" sz="1600">
                  <a:solidFill>
                    <a:srgbClr val="FFFFFF"/>
                  </a:solidFill>
                  <a:latin typeface="Canva Sans"/>
                  <a:ea typeface="Canva Sans"/>
                  <a:cs typeface="Canva Sans"/>
                  <a:sym typeface="Canva Sans"/>
                </a:rPr>
                <a:t>1.</a:t>
              </a:r>
              <a:r>
                <a:rPr lang="en-US" sz="1600" b="true">
                  <a:solidFill>
                    <a:srgbClr val="FFFFFF"/>
                  </a:solidFill>
                  <a:latin typeface="Canva Sans Bold"/>
                  <a:ea typeface="Canva Sans Bold"/>
                  <a:cs typeface="Canva Sans Bold"/>
                  <a:sym typeface="Canva Sans Bold"/>
                </a:rPr>
                <a:t> Study Participants</a:t>
              </a:r>
            </a:p>
            <a:p>
              <a:pPr algn="l">
                <a:lnSpc>
                  <a:spcPts val="2240"/>
                </a:lnSpc>
              </a:pPr>
              <a:r>
                <a:rPr lang="en-US" sz="1600">
                  <a:solidFill>
                    <a:srgbClr val="FFFFFF"/>
                  </a:solidFill>
                  <a:latin typeface="Canva Sans"/>
                  <a:ea typeface="Canva Sans"/>
                  <a:cs typeface="Canva Sans"/>
                  <a:sym typeface="Canva Sans"/>
                </a:rPr>
                <a:t>Three healthy adults (1 female, 2 males), aged 18–50, physically active. Participants gave informed consent under ethical approval.</a:t>
              </a:r>
            </a:p>
            <a:p>
              <a:pPr algn="l">
                <a:lnSpc>
                  <a:spcPts val="2240"/>
                </a:lnSpc>
              </a:pPr>
              <a:r>
                <a:rPr lang="en-US" sz="1600">
                  <a:solidFill>
                    <a:srgbClr val="FFFFFF"/>
                  </a:solidFill>
                  <a:latin typeface="Canva Sans"/>
                  <a:ea typeface="Canva Sans"/>
                  <a:cs typeface="Canva Sans"/>
                  <a:sym typeface="Canva Sans"/>
                </a:rPr>
                <a:t>2.</a:t>
              </a:r>
              <a:r>
                <a:rPr lang="en-US" sz="1600" b="true">
                  <a:solidFill>
                    <a:srgbClr val="FFFFFF"/>
                  </a:solidFill>
                  <a:latin typeface="Canva Sans Bold"/>
                  <a:ea typeface="Canva Sans Bold"/>
                  <a:cs typeface="Canva Sans Bold"/>
                  <a:sym typeface="Canva Sans Bold"/>
                </a:rPr>
                <a:t> Exercise Intervention &amp; Muscle Biopsy</a:t>
              </a:r>
            </a:p>
            <a:p>
              <a:pPr algn="l">
                <a:lnSpc>
                  <a:spcPts val="2240"/>
                </a:lnSpc>
              </a:pPr>
              <a:r>
                <a:rPr lang="en-US" sz="1600">
                  <a:solidFill>
                    <a:srgbClr val="FFFFFF"/>
                  </a:solidFill>
                  <a:latin typeface="Canva Sans"/>
                  <a:ea typeface="Canva Sans"/>
                  <a:cs typeface="Canva Sans"/>
                  <a:sym typeface="Canva Sans"/>
                </a:rPr>
                <a:t>Participants completed 3 × 30-second all-out cycling sprints. Muscle biopsies were taken from the vastus lateralis before and 3 hours after exercise.</a:t>
              </a:r>
            </a:p>
            <a:p>
              <a:pPr algn="l">
                <a:lnSpc>
                  <a:spcPts val="2240"/>
                </a:lnSpc>
              </a:pPr>
              <a:r>
                <a:rPr lang="en-US" sz="1600">
                  <a:solidFill>
                    <a:srgbClr val="FFFFFF"/>
                  </a:solidFill>
                  <a:latin typeface="Canva Sans"/>
                  <a:ea typeface="Canva Sans"/>
                  <a:cs typeface="Canva Sans"/>
                  <a:sym typeface="Canva Sans"/>
                </a:rPr>
                <a:t>3</a:t>
              </a:r>
              <a:r>
                <a:rPr lang="en-US" sz="1600" b="true">
                  <a:solidFill>
                    <a:srgbClr val="FFFFFF"/>
                  </a:solidFill>
                  <a:latin typeface="Canva Sans Bold"/>
                  <a:ea typeface="Canva Sans Bold"/>
                  <a:cs typeface="Canva Sans Bold"/>
                  <a:sym typeface="Canva Sans Bold"/>
                </a:rPr>
                <a:t>. Cell Isolation &amp; Preparation</a:t>
              </a:r>
            </a:p>
            <a:p>
              <a:pPr algn="l">
                <a:lnSpc>
                  <a:spcPts val="2240"/>
                </a:lnSpc>
              </a:pPr>
              <a:r>
                <a:rPr lang="en-US" sz="1600">
                  <a:solidFill>
                    <a:srgbClr val="FFFFFF"/>
                  </a:solidFill>
                  <a:latin typeface="Canva Sans"/>
                  <a:ea typeface="Canva Sans"/>
                  <a:cs typeface="Canva Sans"/>
                  <a:sym typeface="Canva Sans"/>
                </a:rPr>
                <a:t>Biopsied tissue was enzymatically digested, filtered to remove debris and red blood cells, and prepared for single-cell RNA sequencing.</a:t>
              </a:r>
            </a:p>
            <a:p>
              <a:pPr algn="l">
                <a:lnSpc>
                  <a:spcPts val="2240"/>
                </a:lnSpc>
              </a:pPr>
              <a:r>
                <a:rPr lang="en-US" sz="1600">
                  <a:solidFill>
                    <a:srgbClr val="FFFFFF"/>
                  </a:solidFill>
                  <a:latin typeface="Canva Sans"/>
                  <a:ea typeface="Canva Sans"/>
                  <a:cs typeface="Canva Sans"/>
                  <a:sym typeface="Canva Sans"/>
                </a:rPr>
                <a:t>4. </a:t>
              </a:r>
              <a:r>
                <a:rPr lang="en-US" sz="1600" b="true">
                  <a:solidFill>
                    <a:srgbClr val="FFFFFF"/>
                  </a:solidFill>
                  <a:latin typeface="Canva Sans Bold"/>
                  <a:ea typeface="Canva Sans Bold"/>
                  <a:cs typeface="Canva Sans Bold"/>
                  <a:sym typeface="Canva Sans Bold"/>
                </a:rPr>
                <a:t>Single-Cell RNA Sequencing (scRNA-seq)</a:t>
              </a:r>
            </a:p>
            <a:p>
              <a:pPr algn="l">
                <a:lnSpc>
                  <a:spcPts val="2240"/>
                </a:lnSpc>
              </a:pPr>
              <a:r>
                <a:rPr lang="en-US" sz="1600">
                  <a:solidFill>
                    <a:srgbClr val="FFFFFF"/>
                  </a:solidFill>
                  <a:latin typeface="Canva Sans"/>
                  <a:ea typeface="Canva Sans"/>
                  <a:cs typeface="Canva Sans"/>
                  <a:sym typeface="Canva Sans"/>
                </a:rPr>
                <a:t>Cells were processed using 10x Genomics Chromium and sequenced via Illumina HiSeq2500.</a:t>
              </a:r>
            </a:p>
            <a:p>
              <a:pPr algn="l">
                <a:lnSpc>
                  <a:spcPts val="2240"/>
                </a:lnSpc>
              </a:pPr>
              <a:r>
                <a:rPr lang="en-US" sz="1600">
                  <a:solidFill>
                    <a:srgbClr val="FFFFFF"/>
                  </a:solidFill>
                  <a:latin typeface="Canva Sans"/>
                  <a:ea typeface="Canva Sans"/>
                  <a:cs typeface="Canva Sans"/>
                  <a:sym typeface="Canva Sans"/>
                </a:rPr>
                <a:t>5. </a:t>
              </a:r>
              <a:r>
                <a:rPr lang="en-US" sz="1600" b="true">
                  <a:solidFill>
                    <a:srgbClr val="FFFFFF"/>
                  </a:solidFill>
                  <a:latin typeface="Canva Sans Bold"/>
                  <a:ea typeface="Canva Sans Bold"/>
                  <a:cs typeface="Canva Sans Bold"/>
                  <a:sym typeface="Canva Sans Bold"/>
                </a:rPr>
                <a:t>Data Pre-processing</a:t>
              </a:r>
            </a:p>
            <a:p>
              <a:pPr algn="l" marL="345441" indent="-172721" lvl="1">
                <a:lnSpc>
                  <a:spcPts val="2240"/>
                </a:lnSpc>
                <a:buFont typeface="Arial"/>
                <a:buChar char="•"/>
              </a:pPr>
              <a:r>
                <a:rPr lang="en-US" sz="1600">
                  <a:solidFill>
                    <a:srgbClr val="FFFFFF"/>
                  </a:solidFill>
                  <a:latin typeface="Canva Sans"/>
                  <a:ea typeface="Canva Sans"/>
                  <a:cs typeface="Canva Sans"/>
                  <a:sym typeface="Canva Sans"/>
                </a:rPr>
                <a:t>Processed with Cell Ranger, Scanpy, and Seurat.</a:t>
              </a:r>
            </a:p>
            <a:p>
              <a:pPr algn="l" marL="345441" indent="-172721" lvl="1">
                <a:lnSpc>
                  <a:spcPts val="2240"/>
                </a:lnSpc>
                <a:buFont typeface="Arial"/>
                <a:buChar char="•"/>
              </a:pPr>
              <a:r>
                <a:rPr lang="en-US" sz="1600">
                  <a:solidFill>
                    <a:srgbClr val="FFFFFF"/>
                  </a:solidFill>
                  <a:latin typeface="Canva Sans"/>
                  <a:ea typeface="Canva Sans"/>
                  <a:cs typeface="Canva Sans"/>
                  <a:sym typeface="Canva Sans"/>
                </a:rPr>
                <a:t>Low-quality cells were removed.</a:t>
              </a:r>
            </a:p>
            <a:p>
              <a:pPr algn="l" marL="345441" indent="-172721" lvl="1">
                <a:lnSpc>
                  <a:spcPts val="2240"/>
                </a:lnSpc>
                <a:buFont typeface="Arial"/>
                <a:buChar char="•"/>
              </a:pPr>
              <a:r>
                <a:rPr lang="en-US" sz="1600">
                  <a:solidFill>
                    <a:srgbClr val="FFFFFF"/>
                  </a:solidFill>
                  <a:latin typeface="Canva Sans"/>
                  <a:ea typeface="Canva Sans"/>
                  <a:cs typeface="Canva Sans"/>
                  <a:sym typeface="Canva Sans"/>
                </a:rPr>
                <a:t>BBKNN (Batch Balanced K-Nearest Neighbors — used to correct batch effects and align cells from different samples) was applied to integrate datasets.</a:t>
              </a:r>
            </a:p>
            <a:p>
              <a:pPr algn="l" marL="345441" indent="-172721" lvl="1">
                <a:lnSpc>
                  <a:spcPts val="2240"/>
                </a:lnSpc>
                <a:buFont typeface="Arial"/>
                <a:buChar char="•"/>
              </a:pPr>
              <a:r>
                <a:rPr lang="en-US" sz="1600">
                  <a:solidFill>
                    <a:srgbClr val="FFFFFF"/>
                  </a:solidFill>
                  <a:latin typeface="Canva Sans"/>
                  <a:ea typeface="Canva Sans"/>
                  <a:cs typeface="Canva Sans"/>
                  <a:sym typeface="Canva Sans"/>
                </a:rPr>
                <a:t>Clustering performed with Leiden clustering (a graph-based community detection algorithm used to identify distinct cell populations).</a:t>
              </a:r>
            </a:p>
            <a:p>
              <a:pPr algn="l" marL="345441" indent="-172721" lvl="1">
                <a:lnSpc>
                  <a:spcPts val="2240"/>
                </a:lnSpc>
                <a:buFont typeface="Arial"/>
                <a:buChar char="•"/>
              </a:pPr>
              <a:r>
                <a:rPr lang="en-US" sz="1600">
                  <a:solidFill>
                    <a:srgbClr val="FFFFFF"/>
                  </a:solidFill>
                  <a:latin typeface="Canva Sans"/>
                  <a:ea typeface="Canva Sans"/>
                  <a:cs typeface="Canva Sans"/>
                  <a:sym typeface="Canva Sans"/>
                </a:rPr>
                <a:t>Visualized with UMAP.</a:t>
              </a:r>
            </a:p>
          </p:txBody>
        </p:sp>
      </p:grpSp>
      <p:sp>
        <p:nvSpPr>
          <p:cNvPr name="TextBox 11" id="11"/>
          <p:cNvSpPr txBox="true"/>
          <p:nvPr/>
        </p:nvSpPr>
        <p:spPr>
          <a:xfrm rot="0">
            <a:off x="4653777" y="633654"/>
            <a:ext cx="8980445" cy="1028774"/>
          </a:xfrm>
          <a:prstGeom prst="rect">
            <a:avLst/>
          </a:prstGeom>
        </p:spPr>
        <p:txBody>
          <a:bodyPr anchor="t" rtlCol="false" tIns="0" lIns="0" bIns="0" rIns="0">
            <a:spAutoFit/>
          </a:bodyPr>
          <a:lstStyle/>
          <a:p>
            <a:pPr algn="ctr">
              <a:lnSpc>
                <a:spcPts val="8400"/>
              </a:lnSpc>
            </a:pPr>
            <a:r>
              <a:rPr lang="en-US" sz="6000" b="true">
                <a:solidFill>
                  <a:srgbClr val="FFFFFF"/>
                </a:solidFill>
                <a:latin typeface="Canva Sans Bold"/>
                <a:ea typeface="Canva Sans Bold"/>
                <a:cs typeface="Canva Sans Bold"/>
                <a:sym typeface="Canva Sans Bold"/>
              </a:rPr>
              <a:t>Research Methodology</a:t>
            </a:r>
          </a:p>
        </p:txBody>
      </p:sp>
      <p:grpSp>
        <p:nvGrpSpPr>
          <p:cNvPr name="Group 12" id="12"/>
          <p:cNvGrpSpPr/>
          <p:nvPr/>
        </p:nvGrpSpPr>
        <p:grpSpPr>
          <a:xfrm rot="0">
            <a:off x="9769715" y="2198209"/>
            <a:ext cx="8027476" cy="6462256"/>
            <a:chOff x="0" y="0"/>
            <a:chExt cx="2114232" cy="1701993"/>
          </a:xfrm>
        </p:grpSpPr>
        <p:sp>
          <p:nvSpPr>
            <p:cNvPr name="Freeform 13" id="13"/>
            <p:cNvSpPr/>
            <p:nvPr/>
          </p:nvSpPr>
          <p:spPr>
            <a:xfrm flipH="false" flipV="false" rot="0">
              <a:off x="0" y="0"/>
              <a:ext cx="2114232" cy="1701993"/>
            </a:xfrm>
            <a:custGeom>
              <a:avLst/>
              <a:gdLst/>
              <a:ahLst/>
              <a:cxnLst/>
              <a:rect r="r" b="b" t="t" l="l"/>
              <a:pathLst>
                <a:path h="1701993" w="2114232">
                  <a:moveTo>
                    <a:pt x="0" y="0"/>
                  </a:moveTo>
                  <a:lnTo>
                    <a:pt x="2114232" y="0"/>
                  </a:lnTo>
                  <a:lnTo>
                    <a:pt x="2114232" y="1701993"/>
                  </a:lnTo>
                  <a:lnTo>
                    <a:pt x="0" y="1701993"/>
                  </a:lnTo>
                  <a:close/>
                </a:path>
              </a:pathLst>
            </a:custGeom>
            <a:solidFill>
              <a:srgbClr val="000000"/>
            </a:solidFill>
          </p:spPr>
        </p:sp>
        <p:sp>
          <p:nvSpPr>
            <p:cNvPr name="TextBox 14" id="14"/>
            <p:cNvSpPr txBox="true"/>
            <p:nvPr/>
          </p:nvSpPr>
          <p:spPr>
            <a:xfrm>
              <a:off x="0" y="-28575"/>
              <a:ext cx="2114232" cy="1730568"/>
            </a:xfrm>
            <a:prstGeom prst="rect">
              <a:avLst/>
            </a:prstGeom>
          </p:spPr>
          <p:txBody>
            <a:bodyPr anchor="ctr" rtlCol="false" tIns="50800" lIns="50800" bIns="50800" rIns="50800"/>
            <a:lstStyle/>
            <a:p>
              <a:pPr algn="just">
                <a:lnSpc>
                  <a:spcPts val="2240"/>
                </a:lnSpc>
              </a:pPr>
              <a:r>
                <a:rPr lang="en-US" sz="1600">
                  <a:solidFill>
                    <a:srgbClr val="FFFFFF"/>
                  </a:solidFill>
                  <a:latin typeface="Canva Sans"/>
                  <a:ea typeface="Canva Sans"/>
                  <a:cs typeface="Canva Sans"/>
                  <a:sym typeface="Canva Sans"/>
                </a:rPr>
                <a:t>6. </a:t>
              </a:r>
              <a:r>
                <a:rPr lang="en-US" sz="1600" b="true">
                  <a:solidFill>
                    <a:srgbClr val="FFFFFF"/>
                  </a:solidFill>
                  <a:latin typeface="Canva Sans Bold"/>
                  <a:ea typeface="Canva Sans Bold"/>
                  <a:cs typeface="Canva Sans Bold"/>
                  <a:sym typeface="Canva Sans Bold"/>
                </a:rPr>
                <a:t>Doublet Detection</a:t>
              </a:r>
            </a:p>
            <a:p>
              <a:pPr algn="just">
                <a:lnSpc>
                  <a:spcPts val="2240"/>
                </a:lnSpc>
              </a:pPr>
              <a:r>
                <a:rPr lang="en-US" sz="1600">
                  <a:solidFill>
                    <a:srgbClr val="FFFFFF"/>
                  </a:solidFill>
                  <a:latin typeface="Canva Sans"/>
                  <a:ea typeface="Canva Sans"/>
                  <a:cs typeface="Canva Sans"/>
                  <a:sym typeface="Canva Sans"/>
                </a:rPr>
                <a:t>Double</a:t>
              </a:r>
              <a:r>
                <a:rPr lang="en-US" sz="1600">
                  <a:solidFill>
                    <a:srgbClr val="FFFFFF"/>
                  </a:solidFill>
                  <a:latin typeface="Canva Sans"/>
                  <a:ea typeface="Canva Sans"/>
                  <a:cs typeface="Canva Sans"/>
                  <a:sym typeface="Canva Sans"/>
                </a:rPr>
                <a:t>tFinder was used to identify and remove doublets (artificial merged cells).</a:t>
              </a:r>
            </a:p>
            <a:p>
              <a:pPr algn="just">
                <a:lnSpc>
                  <a:spcPts val="2240"/>
                </a:lnSpc>
              </a:pPr>
              <a:r>
                <a:rPr lang="en-US" sz="1600">
                  <a:solidFill>
                    <a:srgbClr val="FFFFFF"/>
                  </a:solidFill>
                  <a:latin typeface="Canva Sans"/>
                  <a:ea typeface="Canva Sans"/>
                  <a:cs typeface="Canva Sans"/>
                  <a:sym typeface="Canva Sans"/>
                </a:rPr>
                <a:t>7. </a:t>
              </a:r>
              <a:r>
                <a:rPr lang="en-US" sz="1600" b="true">
                  <a:solidFill>
                    <a:srgbClr val="FFFFFF"/>
                  </a:solidFill>
                  <a:latin typeface="Canva Sans Bold"/>
                  <a:ea typeface="Canva Sans Bold"/>
                  <a:cs typeface="Canva Sans Bold"/>
                  <a:sym typeface="Canva Sans Bold"/>
                </a:rPr>
                <a:t>Differential Expression Analysis</a:t>
              </a:r>
            </a:p>
            <a:p>
              <a:pPr algn="just" marL="345441" indent="-172721" lvl="1">
                <a:lnSpc>
                  <a:spcPts val="2240"/>
                </a:lnSpc>
                <a:buFont typeface="Arial"/>
                <a:buChar char="•"/>
              </a:pPr>
              <a:r>
                <a:rPr lang="en-US" sz="1600">
                  <a:solidFill>
                    <a:srgbClr val="FFFFFF"/>
                  </a:solidFill>
                  <a:latin typeface="Canva Sans"/>
                  <a:ea typeface="Canva Sans"/>
                  <a:cs typeface="Canva Sans"/>
                  <a:sym typeface="Canva Sans"/>
                </a:rPr>
                <a:t>Conducted using Wilcoxon signed-rank test (a non-parametric test comparing gene expression between paired conditions, such as pre- vs post-exercise).</a:t>
              </a:r>
            </a:p>
            <a:p>
              <a:pPr algn="just" marL="345441" indent="-172721" lvl="1">
                <a:lnSpc>
                  <a:spcPts val="2240"/>
                </a:lnSpc>
                <a:buFont typeface="Arial"/>
                <a:buChar char="•"/>
              </a:pPr>
              <a:r>
                <a:rPr lang="en-US" sz="1600">
                  <a:solidFill>
                    <a:srgbClr val="FFFFFF"/>
                  </a:solidFill>
                  <a:latin typeface="Canva Sans"/>
                  <a:ea typeface="Canva Sans"/>
                  <a:cs typeface="Canva Sans"/>
                  <a:sym typeface="Canva Sans"/>
                </a:rPr>
                <a:t>Genes with fdr &lt; 0.05 and expression in &gt;50% of cells were considered significant.</a:t>
              </a:r>
            </a:p>
            <a:p>
              <a:pPr algn="just">
                <a:lnSpc>
                  <a:spcPts val="2240"/>
                </a:lnSpc>
              </a:pPr>
              <a:r>
                <a:rPr lang="en-US" sz="1600">
                  <a:solidFill>
                    <a:srgbClr val="FFFFFF"/>
                  </a:solidFill>
                  <a:latin typeface="Canva Sans"/>
                  <a:ea typeface="Canva Sans"/>
                  <a:cs typeface="Canva Sans"/>
                  <a:sym typeface="Canva Sans"/>
                </a:rPr>
                <a:t>8. </a:t>
              </a:r>
              <a:r>
                <a:rPr lang="en-US" sz="1600" b="true">
                  <a:solidFill>
                    <a:srgbClr val="FFFFFF"/>
                  </a:solidFill>
                  <a:latin typeface="Canva Sans Bold"/>
                  <a:ea typeface="Canva Sans Bold"/>
                  <a:cs typeface="Canva Sans Bold"/>
                  <a:sym typeface="Canva Sans Bold"/>
                </a:rPr>
                <a:t>Cell Type Annotation</a:t>
              </a:r>
            </a:p>
            <a:p>
              <a:pPr algn="just">
                <a:lnSpc>
                  <a:spcPts val="2240"/>
                </a:lnSpc>
              </a:pPr>
              <a:r>
                <a:rPr lang="en-US" sz="1600">
                  <a:solidFill>
                    <a:srgbClr val="FFFFFF"/>
                  </a:solidFill>
                  <a:latin typeface="Canva Sans"/>
                  <a:ea typeface="Canva Sans"/>
                  <a:cs typeface="Canva Sans"/>
                  <a:sym typeface="Canva Sans"/>
                </a:rPr>
                <a:t>Annotation was confirmed using scCATCH, CellMatch, and Human Gene Atlas.</a:t>
              </a:r>
            </a:p>
            <a:p>
              <a:pPr algn="just" marL="345441" indent="-172721" lvl="1">
                <a:lnSpc>
                  <a:spcPts val="2240"/>
                </a:lnSpc>
                <a:buFont typeface="Arial"/>
                <a:buChar char="•"/>
              </a:pPr>
              <a:r>
                <a:rPr lang="en-US" sz="1600">
                  <a:solidFill>
                    <a:srgbClr val="FFFFFF"/>
                  </a:solidFill>
                  <a:latin typeface="Canva Sans"/>
                  <a:ea typeface="Canva Sans"/>
                  <a:cs typeface="Canva Sans"/>
                  <a:sym typeface="Canva Sans"/>
                </a:rPr>
                <a:t>Gene set enrichment via ClusterProfiler.</a:t>
              </a:r>
            </a:p>
            <a:p>
              <a:pPr algn="just">
                <a:lnSpc>
                  <a:spcPts val="2240"/>
                </a:lnSpc>
              </a:pPr>
              <a:r>
                <a:rPr lang="en-US" sz="1600">
                  <a:solidFill>
                    <a:srgbClr val="FFFFFF"/>
                  </a:solidFill>
                  <a:latin typeface="Canva Sans"/>
                  <a:ea typeface="Canva Sans"/>
                  <a:cs typeface="Canva Sans"/>
                  <a:sym typeface="Canva Sans"/>
                </a:rPr>
                <a:t>9. </a:t>
              </a:r>
              <a:r>
                <a:rPr lang="en-US" sz="1600" b="true">
                  <a:solidFill>
                    <a:srgbClr val="FFFFFF"/>
                  </a:solidFill>
                  <a:latin typeface="Canva Sans Bold"/>
                  <a:ea typeface="Canva Sans Bold"/>
                  <a:cs typeface="Canva Sans Bold"/>
                  <a:sym typeface="Canva Sans Bold"/>
                </a:rPr>
                <a:t>Myogenic Trajectory &amp; Pseudotime Analysis</a:t>
              </a:r>
            </a:p>
            <a:p>
              <a:pPr algn="just" marL="345441" indent="-172721" lvl="1">
                <a:lnSpc>
                  <a:spcPts val="2240"/>
                </a:lnSpc>
                <a:buFont typeface="Arial"/>
                <a:buChar char="•"/>
              </a:pPr>
              <a:r>
                <a:rPr lang="en-US" sz="1600">
                  <a:solidFill>
                    <a:srgbClr val="FFFFFF"/>
                  </a:solidFill>
                  <a:latin typeface="Canva Sans"/>
                  <a:ea typeface="Canva Sans"/>
                  <a:cs typeface="Canva Sans"/>
                  <a:sym typeface="Canva Sans"/>
                </a:rPr>
                <a:t>Pseudotime analysis (a method to order cells along a developmental trajectory based on transcriptional states) was performed using principal curves.</a:t>
              </a:r>
            </a:p>
            <a:p>
              <a:pPr algn="just" marL="345441" indent="-172721" lvl="1">
                <a:lnSpc>
                  <a:spcPts val="2240"/>
                </a:lnSpc>
                <a:buFont typeface="Arial"/>
                <a:buChar char="•"/>
              </a:pPr>
              <a:r>
                <a:rPr lang="en-US" sz="1600">
                  <a:solidFill>
                    <a:srgbClr val="FFFFFF"/>
                  </a:solidFill>
                  <a:latin typeface="Canva Sans"/>
                  <a:ea typeface="Canva Sans"/>
                  <a:cs typeface="Canva Sans"/>
                  <a:sym typeface="Canva Sans"/>
                </a:rPr>
                <a:t>Tracked transitions from stem-like PAX7+ cells to mature myotubes.</a:t>
              </a:r>
            </a:p>
            <a:p>
              <a:pPr algn="just">
                <a:lnSpc>
                  <a:spcPts val="2240"/>
                </a:lnSpc>
              </a:pPr>
              <a:r>
                <a:rPr lang="en-US" sz="1600">
                  <a:solidFill>
                    <a:srgbClr val="FFFFFF"/>
                  </a:solidFill>
                  <a:latin typeface="Canva Sans"/>
                  <a:ea typeface="Canva Sans"/>
                  <a:cs typeface="Canva Sans"/>
                  <a:sym typeface="Canva Sans"/>
                </a:rPr>
                <a:t>10.</a:t>
              </a:r>
              <a:r>
                <a:rPr lang="en-US" sz="1600">
                  <a:solidFill>
                    <a:srgbClr val="FFFFFF"/>
                  </a:solidFill>
                  <a:latin typeface="Canva Sans"/>
                  <a:ea typeface="Canva Sans"/>
                  <a:cs typeface="Canva Sans"/>
                  <a:sym typeface="Canva Sans"/>
                </a:rPr>
                <a:t> </a:t>
              </a:r>
              <a:r>
                <a:rPr lang="en-US" sz="1600" b="true">
                  <a:solidFill>
                    <a:srgbClr val="FFFFFF"/>
                  </a:solidFill>
                  <a:latin typeface="Canva Sans Bold"/>
                  <a:ea typeface="Canva Sans Bold"/>
                  <a:cs typeface="Canva Sans Bold"/>
                  <a:sym typeface="Canva Sans Bold"/>
                </a:rPr>
                <a:t>Comparison to Bulk RNA-seq (GTEx)</a:t>
              </a:r>
            </a:p>
            <a:p>
              <a:pPr algn="just">
                <a:lnSpc>
                  <a:spcPts val="2240"/>
                </a:lnSpc>
              </a:pPr>
              <a:r>
                <a:rPr lang="en-US" sz="1600">
                  <a:solidFill>
                    <a:srgbClr val="FFFFFF"/>
                  </a:solidFill>
                  <a:latin typeface="Canva Sans"/>
                  <a:ea typeface="Canva Sans"/>
                  <a:cs typeface="Canva Sans"/>
                  <a:sym typeface="Canva Sans"/>
                </a:rPr>
                <a:t>Integrated with GTEx bulk RNA-seq to compare tissue-level exercise responses.</a:t>
              </a:r>
            </a:p>
            <a:p>
              <a:pPr algn="just">
                <a:lnSpc>
                  <a:spcPts val="2240"/>
                </a:lnSpc>
              </a:pPr>
              <a:r>
                <a:rPr lang="en-US" sz="1600">
                  <a:solidFill>
                    <a:srgbClr val="FFFFFF"/>
                  </a:solidFill>
                  <a:latin typeface="Canva Sans"/>
                  <a:ea typeface="Canva Sans"/>
                  <a:cs typeface="Canva Sans"/>
                  <a:sym typeface="Canva Sans"/>
                </a:rPr>
                <a:t>11. </a:t>
              </a:r>
              <a:r>
                <a:rPr lang="en-US" sz="1600" b="true">
                  <a:solidFill>
                    <a:srgbClr val="FFFFFF"/>
                  </a:solidFill>
                  <a:latin typeface="Canva Sans Bold"/>
                  <a:ea typeface="Canva Sans Bold"/>
                  <a:cs typeface="Canva Sans Bold"/>
                  <a:sym typeface="Canva Sans Bold"/>
                </a:rPr>
                <a:t>Cell Culture Validation</a:t>
              </a:r>
            </a:p>
            <a:p>
              <a:pPr algn="just">
                <a:lnSpc>
                  <a:spcPts val="2240"/>
                </a:lnSpc>
              </a:pPr>
              <a:r>
                <a:rPr lang="en-US" sz="1600">
                  <a:solidFill>
                    <a:srgbClr val="FFFFFF"/>
                  </a:solidFill>
                  <a:latin typeface="Canva Sans"/>
                  <a:ea typeface="Canva Sans"/>
                  <a:cs typeface="Canva Sans"/>
                  <a:sym typeface="Canva Sans"/>
                </a:rPr>
                <a:t>Human myoblasts and C2C12 mouse cells were used for validation through qPCR and microarray analysis.</a:t>
              </a:r>
            </a:p>
            <a:p>
              <a:pPr algn="just">
                <a:lnSpc>
                  <a:spcPts val="2240"/>
                </a:lnSpc>
              </a:pPr>
              <a:r>
                <a:rPr lang="en-US" sz="1600">
                  <a:solidFill>
                    <a:srgbClr val="FFFFFF"/>
                  </a:solidFill>
                  <a:latin typeface="Canva Sans"/>
                  <a:ea typeface="Canva Sans"/>
                  <a:cs typeface="Canva Sans"/>
                  <a:sym typeface="Canva Sans"/>
                </a:rPr>
                <a:t>12. </a:t>
              </a:r>
              <a:r>
                <a:rPr lang="en-US" sz="1600" b="true">
                  <a:solidFill>
                    <a:srgbClr val="FFFFFF"/>
                  </a:solidFill>
                  <a:latin typeface="Canva Sans Bold"/>
                  <a:ea typeface="Canva Sans Bold"/>
                  <a:cs typeface="Canva Sans Bold"/>
                  <a:sym typeface="Canva Sans Bold"/>
                </a:rPr>
                <a:t>Data &amp; Code Availability</a:t>
              </a:r>
            </a:p>
            <a:p>
              <a:pPr algn="just" marL="345441" indent="-172721" lvl="1">
                <a:lnSpc>
                  <a:spcPts val="2240"/>
                </a:lnSpc>
                <a:buFont typeface="Arial"/>
                <a:buChar char="•"/>
              </a:pPr>
              <a:r>
                <a:rPr lang="en-US" sz="1600">
                  <a:solidFill>
                    <a:srgbClr val="FFFFFF"/>
                  </a:solidFill>
                  <a:latin typeface="Canva Sans"/>
                  <a:ea typeface="Canva Sans"/>
                  <a:cs typeface="Canva Sans"/>
                  <a:sym typeface="Canva Sans"/>
                </a:rPr>
                <a:t>Data: GEO GSE214544</a:t>
              </a:r>
            </a:p>
            <a:p>
              <a:pPr algn="just" marL="345441" indent="-172721" lvl="1">
                <a:lnSpc>
                  <a:spcPts val="2240"/>
                </a:lnSpc>
                <a:buFont typeface="Arial"/>
                <a:buChar char="•"/>
              </a:pPr>
              <a:r>
                <a:rPr lang="en-US" sz="1600">
                  <a:solidFill>
                    <a:srgbClr val="FFFFFF"/>
                  </a:solidFill>
                  <a:latin typeface="Canva Sans"/>
                  <a:ea typeface="Canva Sans"/>
                  <a:cs typeface="Canva Sans"/>
                  <a:sym typeface="Canva Sans"/>
                </a:rPr>
                <a:t>Code: GitHub (HypoChloremic/scMuscle)</a:t>
              </a:r>
            </a:p>
          </p:txBody>
        </p:sp>
      </p:grpSp>
      <p:sp>
        <p:nvSpPr>
          <p:cNvPr name="TextBox 15" id="15"/>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FFFFF"/>
                </a:solidFill>
                <a:latin typeface="Canva Sans"/>
                <a:ea typeface="Canva Sans"/>
                <a:cs typeface="Canva Sans"/>
                <a:sym typeface="Canva Sans"/>
              </a:rPr>
              <a:t>5</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2223879" cy="11351526"/>
            <a:chOff x="0" y="0"/>
            <a:chExt cx="585713" cy="2989702"/>
          </a:xfrm>
        </p:grpSpPr>
        <p:sp>
          <p:nvSpPr>
            <p:cNvPr name="Freeform 3" id="3"/>
            <p:cNvSpPr/>
            <p:nvPr/>
          </p:nvSpPr>
          <p:spPr>
            <a:xfrm flipH="false" flipV="false" rot="0">
              <a:off x="0" y="0"/>
              <a:ext cx="585713" cy="2989702"/>
            </a:xfrm>
            <a:custGeom>
              <a:avLst/>
              <a:gdLst/>
              <a:ahLst/>
              <a:cxnLst/>
              <a:rect r="r" b="b" t="t" l="l"/>
              <a:pathLst>
                <a:path h="2989702" w="585713">
                  <a:moveTo>
                    <a:pt x="0" y="0"/>
                  </a:moveTo>
                  <a:lnTo>
                    <a:pt x="585713" y="0"/>
                  </a:lnTo>
                  <a:lnTo>
                    <a:pt x="585713" y="2989702"/>
                  </a:lnTo>
                  <a:lnTo>
                    <a:pt x="0" y="2989702"/>
                  </a:lnTo>
                  <a:close/>
                </a:path>
              </a:pathLst>
            </a:custGeom>
            <a:solidFill>
              <a:srgbClr val="0C535C"/>
            </a:solidFill>
          </p:spPr>
        </p:sp>
        <p:sp>
          <p:nvSpPr>
            <p:cNvPr name="TextBox 4" id="4"/>
            <p:cNvSpPr txBox="true"/>
            <p:nvPr/>
          </p:nvSpPr>
          <p:spPr>
            <a:xfrm>
              <a:off x="0" y="-38100"/>
              <a:ext cx="585713" cy="3027802"/>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2195304" y="0"/>
            <a:ext cx="16064121" cy="10287000"/>
            <a:chOff x="0" y="0"/>
            <a:chExt cx="4230880" cy="2709333"/>
          </a:xfrm>
        </p:grpSpPr>
        <p:sp>
          <p:nvSpPr>
            <p:cNvPr name="Freeform 6" id="6"/>
            <p:cNvSpPr/>
            <p:nvPr/>
          </p:nvSpPr>
          <p:spPr>
            <a:xfrm flipH="false" flipV="false" rot="0">
              <a:off x="0" y="0"/>
              <a:ext cx="4230879" cy="2709333"/>
            </a:xfrm>
            <a:custGeom>
              <a:avLst/>
              <a:gdLst/>
              <a:ahLst/>
              <a:cxnLst/>
              <a:rect r="r" b="b" t="t" l="l"/>
              <a:pathLst>
                <a:path h="2709333" w="4230879">
                  <a:moveTo>
                    <a:pt x="0" y="0"/>
                  </a:moveTo>
                  <a:lnTo>
                    <a:pt x="4230879" y="0"/>
                  </a:lnTo>
                  <a:lnTo>
                    <a:pt x="4230879" y="2709333"/>
                  </a:lnTo>
                  <a:lnTo>
                    <a:pt x="0" y="2709333"/>
                  </a:lnTo>
                  <a:close/>
                </a:path>
              </a:pathLst>
            </a:custGeom>
            <a:solidFill>
              <a:srgbClr val="000000"/>
            </a:solidFill>
          </p:spPr>
        </p:sp>
        <p:sp>
          <p:nvSpPr>
            <p:cNvPr name="TextBox 7" id="7"/>
            <p:cNvSpPr txBox="true"/>
            <p:nvPr/>
          </p:nvSpPr>
          <p:spPr>
            <a:xfrm>
              <a:off x="0" y="-38100"/>
              <a:ext cx="4230880" cy="2747433"/>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637919" y="3631320"/>
            <a:ext cx="7225953" cy="4088886"/>
            <a:chOff x="0" y="0"/>
            <a:chExt cx="1928299" cy="1091149"/>
          </a:xfrm>
        </p:grpSpPr>
        <p:sp>
          <p:nvSpPr>
            <p:cNvPr name="Freeform 9" id="9"/>
            <p:cNvSpPr/>
            <p:nvPr/>
          </p:nvSpPr>
          <p:spPr>
            <a:xfrm flipH="false" flipV="false" rot="0">
              <a:off x="0" y="0"/>
              <a:ext cx="1928299" cy="1091149"/>
            </a:xfrm>
            <a:custGeom>
              <a:avLst/>
              <a:gdLst/>
              <a:ahLst/>
              <a:cxnLst/>
              <a:rect r="r" b="b" t="t" l="l"/>
              <a:pathLst>
                <a:path h="1091149" w="1928299">
                  <a:moveTo>
                    <a:pt x="0" y="0"/>
                  </a:moveTo>
                  <a:lnTo>
                    <a:pt x="1928299" y="0"/>
                  </a:lnTo>
                  <a:lnTo>
                    <a:pt x="1928299" y="1091149"/>
                  </a:lnTo>
                  <a:lnTo>
                    <a:pt x="0" y="1091149"/>
                  </a:lnTo>
                  <a:close/>
                </a:path>
              </a:pathLst>
            </a:custGeom>
            <a:blipFill>
              <a:blip r:embed="rId2"/>
              <a:stretch>
                <a:fillRect l="0" t="-1454" r="0" b="-1454"/>
              </a:stretch>
            </a:blipFill>
          </p:spPr>
        </p:sp>
      </p:grpSp>
      <p:sp>
        <p:nvSpPr>
          <p:cNvPr name="TextBox 10" id="10"/>
          <p:cNvSpPr txBox="true"/>
          <p:nvPr/>
        </p:nvSpPr>
        <p:spPr>
          <a:xfrm rot="0">
            <a:off x="8055640" y="2592838"/>
            <a:ext cx="8650491" cy="6118225"/>
          </a:xfrm>
          <a:prstGeom prst="rect">
            <a:avLst/>
          </a:prstGeom>
        </p:spPr>
        <p:txBody>
          <a:bodyPr anchor="t" rtlCol="false" tIns="0" lIns="0" bIns="0" rIns="0">
            <a:spAutoFit/>
          </a:bodyPr>
          <a:lstStyle/>
          <a:p>
            <a:pPr algn="just">
              <a:lnSpc>
                <a:spcPts val="3499"/>
              </a:lnSpc>
            </a:pPr>
          </a:p>
          <a:p>
            <a:pPr algn="just" marL="539746" indent="-269873" lvl="1">
              <a:lnSpc>
                <a:spcPts val="3499"/>
              </a:lnSpc>
              <a:buFont typeface="Arial"/>
              <a:buChar char="•"/>
            </a:pPr>
            <a:r>
              <a:rPr lang="en-US" sz="2499">
                <a:solidFill>
                  <a:srgbClr val="FFFFFF"/>
                </a:solidFill>
                <a:latin typeface="Canva Sans"/>
                <a:ea typeface="Canva Sans"/>
                <a:cs typeface="Canva Sans"/>
                <a:sym typeface="Canva Sans"/>
              </a:rPr>
              <a:t>3 healthy, moderately active individuals before 3 30s sprints with 2min recovery.</a:t>
            </a:r>
          </a:p>
          <a:p>
            <a:pPr algn="just" marL="539746" indent="-269873" lvl="1">
              <a:lnSpc>
                <a:spcPts val="3499"/>
              </a:lnSpc>
              <a:buFont typeface="Arial"/>
              <a:buChar char="•"/>
            </a:pPr>
            <a:r>
              <a:rPr lang="en-US" sz="2499">
                <a:solidFill>
                  <a:srgbClr val="FFFFFF"/>
                </a:solidFill>
                <a:latin typeface="Canva Sans"/>
                <a:ea typeface="Canva Sans"/>
                <a:cs typeface="Canva Sans"/>
                <a:sym typeface="Canva Sans"/>
              </a:rPr>
              <a:t>Average Peak Power was 8.87 ± 2 W/Kg or 10.3 METs.</a:t>
            </a:r>
          </a:p>
          <a:p>
            <a:pPr algn="just" marL="539746" indent="-269873" lvl="1">
              <a:lnSpc>
                <a:spcPts val="3499"/>
              </a:lnSpc>
              <a:buFont typeface="Arial"/>
              <a:buChar char="•"/>
            </a:pPr>
            <a:r>
              <a:rPr lang="en-US" sz="2499">
                <a:solidFill>
                  <a:srgbClr val="FFFFFF"/>
                </a:solidFill>
                <a:latin typeface="Canva Sans"/>
                <a:ea typeface="Canva Sans"/>
                <a:cs typeface="Canva Sans"/>
                <a:sym typeface="Canva Sans"/>
              </a:rPr>
              <a:t>Total energy expenditure was 14.5 ± 6.9 KJ.</a:t>
            </a:r>
          </a:p>
          <a:p>
            <a:pPr algn="just" marL="539746" indent="-269873" lvl="1">
              <a:lnSpc>
                <a:spcPts val="3499"/>
              </a:lnSpc>
              <a:buFont typeface="Arial"/>
              <a:buChar char="•"/>
            </a:pPr>
            <a:r>
              <a:rPr lang="en-US" sz="2499">
                <a:solidFill>
                  <a:srgbClr val="FFFFFF"/>
                </a:solidFill>
                <a:latin typeface="Canva Sans"/>
                <a:ea typeface="Canva Sans"/>
                <a:cs typeface="Canva Sans"/>
                <a:sym typeface="Canva Sans"/>
              </a:rPr>
              <a:t>Tissue retrieval was 500 ± 150 mg per sample.</a:t>
            </a:r>
          </a:p>
          <a:p>
            <a:pPr algn="just" marL="539746" indent="-269873" lvl="1">
              <a:lnSpc>
                <a:spcPts val="3499"/>
              </a:lnSpc>
              <a:buFont typeface="Arial"/>
              <a:buChar char="•"/>
            </a:pPr>
            <a:r>
              <a:rPr lang="en-US" sz="2499">
                <a:solidFill>
                  <a:srgbClr val="FFFFFF"/>
                </a:solidFill>
                <a:latin typeface="Canva Sans"/>
                <a:ea typeface="Canva Sans"/>
                <a:cs typeface="Canva Sans"/>
                <a:sym typeface="Canva Sans"/>
              </a:rPr>
              <a:t>Pre-workout cell count=39,015 and Post-workout cell count=24,332. Mean read count of 19,507,451 and 19,328,882.</a:t>
            </a:r>
          </a:p>
          <a:p>
            <a:pPr algn="just" marL="539746" indent="-269873" lvl="1">
              <a:lnSpc>
                <a:spcPts val="3499"/>
              </a:lnSpc>
              <a:buFont typeface="Arial"/>
              <a:buChar char="•"/>
            </a:pPr>
            <a:r>
              <a:rPr lang="en-US" sz="2499">
                <a:solidFill>
                  <a:srgbClr val="FFFFFF"/>
                </a:solidFill>
                <a:latin typeface="Canva Sans"/>
                <a:ea typeface="Canva Sans"/>
                <a:cs typeface="Canva Sans"/>
                <a:sym typeface="Canva Sans"/>
              </a:rPr>
              <a:t>Cells sequenced from the third subject were sequenced twice for reproducibility.</a:t>
            </a:r>
          </a:p>
          <a:p>
            <a:pPr algn="just" marL="539746" indent="-269873" lvl="1">
              <a:lnSpc>
                <a:spcPts val="3499"/>
              </a:lnSpc>
              <a:buFont typeface="Arial"/>
              <a:buChar char="•"/>
            </a:pPr>
            <a:r>
              <a:rPr lang="en-US" sz="2499">
                <a:solidFill>
                  <a:srgbClr val="FFFFFF"/>
                </a:solidFill>
                <a:latin typeface="Canva Sans"/>
                <a:ea typeface="Canva Sans"/>
                <a:cs typeface="Canva Sans"/>
                <a:sym typeface="Canva Sans"/>
              </a:rPr>
              <a:t>The eight samples ( 6 from the three and the 2 re-sequenced) were integrated, anchored and clustered</a:t>
            </a:r>
          </a:p>
          <a:p>
            <a:pPr algn="just">
              <a:lnSpc>
                <a:spcPts val="3499"/>
              </a:lnSpc>
            </a:pPr>
          </a:p>
        </p:txBody>
      </p:sp>
      <p:sp>
        <p:nvSpPr>
          <p:cNvPr name="TextBox 11" id="11"/>
          <p:cNvSpPr txBox="true"/>
          <p:nvPr/>
        </p:nvSpPr>
        <p:spPr>
          <a:xfrm rot="0">
            <a:off x="4325798" y="795872"/>
            <a:ext cx="7076150" cy="1057275"/>
          </a:xfrm>
          <a:prstGeom prst="rect">
            <a:avLst/>
          </a:prstGeom>
        </p:spPr>
        <p:txBody>
          <a:bodyPr anchor="t" rtlCol="false" tIns="0" lIns="0" bIns="0" rIns="0">
            <a:spAutoFit/>
          </a:bodyPr>
          <a:lstStyle/>
          <a:p>
            <a:pPr algn="ctr">
              <a:lnSpc>
                <a:spcPts val="8400"/>
              </a:lnSpc>
            </a:pPr>
            <a:r>
              <a:rPr lang="en-US" sz="6000" b="true">
                <a:solidFill>
                  <a:srgbClr val="FFFFFF"/>
                </a:solidFill>
                <a:latin typeface="Arimo Bold"/>
                <a:ea typeface="Arimo Bold"/>
                <a:cs typeface="Arimo Bold"/>
                <a:sym typeface="Arimo Bold"/>
              </a:rPr>
              <a:t>Test Sample</a:t>
            </a:r>
          </a:p>
        </p:txBody>
      </p:sp>
      <p:sp>
        <p:nvSpPr>
          <p:cNvPr name="TextBox 12" id="12"/>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FFFFF"/>
                </a:solidFill>
                <a:latin typeface="Canva Sans"/>
                <a:ea typeface="Canva Sans"/>
                <a:cs typeface="Canva Sans"/>
                <a:sym typeface="Canva Sans"/>
              </a:rPr>
              <a:t>6</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575593" y="0"/>
            <a:ext cx="2132978" cy="11351526"/>
            <a:chOff x="0" y="0"/>
            <a:chExt cx="561772" cy="2989702"/>
          </a:xfrm>
        </p:grpSpPr>
        <p:sp>
          <p:nvSpPr>
            <p:cNvPr name="Freeform 3" id="3"/>
            <p:cNvSpPr/>
            <p:nvPr/>
          </p:nvSpPr>
          <p:spPr>
            <a:xfrm flipH="false" flipV="false" rot="0">
              <a:off x="0" y="0"/>
              <a:ext cx="561772" cy="2989702"/>
            </a:xfrm>
            <a:custGeom>
              <a:avLst/>
              <a:gdLst/>
              <a:ahLst/>
              <a:cxnLst/>
              <a:rect r="r" b="b" t="t" l="l"/>
              <a:pathLst>
                <a:path h="2989702" w="561772">
                  <a:moveTo>
                    <a:pt x="0" y="0"/>
                  </a:moveTo>
                  <a:lnTo>
                    <a:pt x="561772" y="0"/>
                  </a:lnTo>
                  <a:lnTo>
                    <a:pt x="561772" y="2989702"/>
                  </a:lnTo>
                  <a:lnTo>
                    <a:pt x="0" y="2989702"/>
                  </a:lnTo>
                  <a:close/>
                </a:path>
              </a:pathLst>
            </a:custGeom>
            <a:solidFill>
              <a:srgbClr val="0C535C"/>
            </a:solidFill>
          </p:spPr>
        </p:sp>
        <p:sp>
          <p:nvSpPr>
            <p:cNvPr name="TextBox 4" id="4"/>
            <p:cNvSpPr txBox="true"/>
            <p:nvPr/>
          </p:nvSpPr>
          <p:spPr>
            <a:xfrm>
              <a:off x="0" y="-38100"/>
              <a:ext cx="561772" cy="3027802"/>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557385" y="0"/>
            <a:ext cx="17793735" cy="10287000"/>
            <a:chOff x="0" y="0"/>
            <a:chExt cx="4686416" cy="2709333"/>
          </a:xfrm>
        </p:grpSpPr>
        <p:sp>
          <p:nvSpPr>
            <p:cNvPr name="Freeform 6" id="6"/>
            <p:cNvSpPr/>
            <p:nvPr/>
          </p:nvSpPr>
          <p:spPr>
            <a:xfrm flipH="false" flipV="false" rot="0">
              <a:off x="0" y="0"/>
              <a:ext cx="4686416" cy="2709333"/>
            </a:xfrm>
            <a:custGeom>
              <a:avLst/>
              <a:gdLst/>
              <a:ahLst/>
              <a:cxnLst/>
              <a:rect r="r" b="b" t="t" l="l"/>
              <a:pathLst>
                <a:path h="2709333" w="4686416">
                  <a:moveTo>
                    <a:pt x="0" y="0"/>
                  </a:moveTo>
                  <a:lnTo>
                    <a:pt x="4686416" y="0"/>
                  </a:lnTo>
                  <a:lnTo>
                    <a:pt x="4686416" y="2709333"/>
                  </a:lnTo>
                  <a:lnTo>
                    <a:pt x="0" y="2709333"/>
                  </a:lnTo>
                  <a:close/>
                </a:path>
              </a:pathLst>
            </a:custGeom>
            <a:solidFill>
              <a:srgbClr val="000000"/>
            </a:solidFill>
          </p:spPr>
        </p:sp>
        <p:sp>
          <p:nvSpPr>
            <p:cNvPr name="TextBox 7" id="7"/>
            <p:cNvSpPr txBox="true"/>
            <p:nvPr/>
          </p:nvSpPr>
          <p:spPr>
            <a:xfrm>
              <a:off x="0" y="-38100"/>
              <a:ext cx="4686416" cy="2747433"/>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8519603" y="2304690"/>
            <a:ext cx="9613654" cy="6783010"/>
            <a:chOff x="0" y="0"/>
            <a:chExt cx="1546501" cy="1091149"/>
          </a:xfrm>
        </p:grpSpPr>
        <p:sp>
          <p:nvSpPr>
            <p:cNvPr name="Freeform 9" id="9"/>
            <p:cNvSpPr/>
            <p:nvPr/>
          </p:nvSpPr>
          <p:spPr>
            <a:xfrm flipH="false" flipV="false" rot="0">
              <a:off x="0" y="0"/>
              <a:ext cx="1546501" cy="1091149"/>
            </a:xfrm>
            <a:custGeom>
              <a:avLst/>
              <a:gdLst/>
              <a:ahLst/>
              <a:cxnLst/>
              <a:rect r="r" b="b" t="t" l="l"/>
              <a:pathLst>
                <a:path h="1091149" w="1546501">
                  <a:moveTo>
                    <a:pt x="0" y="0"/>
                  </a:moveTo>
                  <a:lnTo>
                    <a:pt x="1546501" y="0"/>
                  </a:lnTo>
                  <a:lnTo>
                    <a:pt x="1546501" y="1091149"/>
                  </a:lnTo>
                  <a:lnTo>
                    <a:pt x="0" y="1091149"/>
                  </a:lnTo>
                  <a:close/>
                </a:path>
              </a:pathLst>
            </a:custGeom>
            <a:blipFill>
              <a:blip r:embed="rId2"/>
              <a:stretch>
                <a:fillRect l="0" t="-137" r="0" b="-137"/>
              </a:stretch>
            </a:blipFill>
          </p:spPr>
        </p:sp>
      </p:grpSp>
      <p:sp>
        <p:nvSpPr>
          <p:cNvPr name="TextBox 10" id="10"/>
          <p:cNvSpPr txBox="true"/>
          <p:nvPr/>
        </p:nvSpPr>
        <p:spPr>
          <a:xfrm rot="0">
            <a:off x="2650061" y="1067405"/>
            <a:ext cx="11739083" cy="681989"/>
          </a:xfrm>
          <a:prstGeom prst="rect">
            <a:avLst/>
          </a:prstGeom>
        </p:spPr>
        <p:txBody>
          <a:bodyPr anchor="t" rtlCol="false" tIns="0" lIns="0" bIns="0" rIns="0">
            <a:spAutoFit/>
          </a:bodyPr>
          <a:lstStyle/>
          <a:p>
            <a:pPr algn="ctr">
              <a:lnSpc>
                <a:spcPts val="5460"/>
              </a:lnSpc>
            </a:pPr>
            <a:r>
              <a:rPr lang="en-US" sz="3900" b="true">
                <a:solidFill>
                  <a:srgbClr val="FFFFFF"/>
                </a:solidFill>
                <a:latin typeface="Arimo Bold"/>
                <a:ea typeface="Arimo Bold"/>
                <a:cs typeface="Arimo Bold"/>
                <a:sym typeface="Arimo Bold"/>
              </a:rPr>
              <a:t>Cell-type annotation and reproducibility (Fig 1)</a:t>
            </a:r>
          </a:p>
        </p:txBody>
      </p:sp>
      <p:sp>
        <p:nvSpPr>
          <p:cNvPr name="TextBox 11" id="11"/>
          <p:cNvSpPr txBox="true"/>
          <p:nvPr/>
        </p:nvSpPr>
        <p:spPr>
          <a:xfrm rot="0">
            <a:off x="1738939" y="2304702"/>
            <a:ext cx="6599111" cy="7213027"/>
          </a:xfrm>
          <a:prstGeom prst="rect">
            <a:avLst/>
          </a:prstGeom>
        </p:spPr>
        <p:txBody>
          <a:bodyPr anchor="t" rtlCol="false" tIns="0" lIns="0" bIns="0" rIns="0">
            <a:spAutoFit/>
          </a:bodyPr>
          <a:lstStyle/>
          <a:p>
            <a:pPr algn="ctr">
              <a:lnSpc>
                <a:spcPts val="2481"/>
              </a:lnSpc>
            </a:pPr>
            <a:r>
              <a:rPr lang="en-US" sz="1772" b="true">
                <a:solidFill>
                  <a:srgbClr val="FFFFFF"/>
                </a:solidFill>
                <a:latin typeface="Canva Sans Bold"/>
                <a:ea typeface="Canva Sans Bold"/>
                <a:cs typeface="Canva Sans Bold"/>
                <a:sym typeface="Canva Sans Bold"/>
              </a:rPr>
              <a:t>Figure 1:</a:t>
            </a:r>
          </a:p>
          <a:p>
            <a:pPr algn="just" marL="382698" indent="-191349" lvl="1">
              <a:lnSpc>
                <a:spcPts val="2481"/>
              </a:lnSpc>
              <a:buFont typeface="Arial"/>
              <a:buChar char="•"/>
            </a:pPr>
            <a:r>
              <a:rPr lang="en-US" sz="1772">
                <a:solidFill>
                  <a:srgbClr val="FFFFFF"/>
                </a:solidFill>
                <a:latin typeface="Canva Sans"/>
                <a:ea typeface="Canva Sans"/>
                <a:cs typeface="Canva Sans"/>
                <a:sym typeface="Canva Sans"/>
              </a:rPr>
              <a:t>Researchers analyzed 63,000 cells from muscle biopsies (vastus lateralis) taken from three people. These cells were grouped and visualized using UMAP, and the distribution showed six main cell types. Cells from all donors appeared evenly across these groups, proving the method is reliable and reproducible.</a:t>
            </a:r>
          </a:p>
          <a:p>
            <a:pPr algn="just" marL="382698" indent="-191349" lvl="1">
              <a:lnSpc>
                <a:spcPts val="2481"/>
              </a:lnSpc>
              <a:buFont typeface="Arial"/>
              <a:buChar char="•"/>
            </a:pPr>
            <a:r>
              <a:rPr lang="en-US" sz="1772">
                <a:solidFill>
                  <a:srgbClr val="FFFFFF"/>
                </a:solidFill>
                <a:latin typeface="Canva Sans"/>
                <a:ea typeface="Canva Sans"/>
                <a:cs typeface="Canva Sans"/>
                <a:sym typeface="Canva Sans"/>
              </a:rPr>
              <a:t>A correlation matrix (anchoring scores) confirmed that results were consistent both between different people and within the same person (including a resequenced sample).</a:t>
            </a:r>
          </a:p>
          <a:p>
            <a:pPr algn="just" marL="382698" indent="-191349" lvl="1">
              <a:lnSpc>
                <a:spcPts val="2481"/>
              </a:lnSpc>
              <a:buFont typeface="Arial"/>
              <a:buChar char="•"/>
            </a:pPr>
            <a:r>
              <a:rPr lang="en-US" sz="1772">
                <a:solidFill>
                  <a:srgbClr val="FFFFFF"/>
                </a:solidFill>
                <a:latin typeface="Canva Sans"/>
                <a:ea typeface="Canva Sans"/>
                <a:cs typeface="Canva Sans"/>
                <a:sym typeface="Canva Sans"/>
              </a:rPr>
              <a:t>The six identified cell types included mainly</a:t>
            </a:r>
          </a:p>
          <a:p>
            <a:pPr algn="just" marL="765397" indent="-255132" lvl="2">
              <a:lnSpc>
                <a:spcPts val="2481"/>
              </a:lnSpc>
              <a:buFont typeface="Arial"/>
              <a:buChar char="⚬"/>
            </a:pPr>
            <a:r>
              <a:rPr lang="en-US" sz="1772">
                <a:solidFill>
                  <a:srgbClr val="FFFFFF"/>
                </a:solidFill>
                <a:latin typeface="Canva Sans"/>
                <a:ea typeface="Canva Sans"/>
                <a:cs typeface="Canva Sans"/>
                <a:sym typeface="Canva Sans"/>
              </a:rPr>
              <a:t>Endothelial cells (44%)</a:t>
            </a:r>
          </a:p>
          <a:p>
            <a:pPr algn="just" marL="765397" indent="-255132" lvl="2">
              <a:lnSpc>
                <a:spcPts val="2481"/>
              </a:lnSpc>
              <a:buFont typeface="Arial"/>
              <a:buChar char="⚬"/>
            </a:pPr>
            <a:r>
              <a:rPr lang="en-US" sz="1772">
                <a:solidFill>
                  <a:srgbClr val="FFFFFF"/>
                </a:solidFill>
                <a:latin typeface="Canva Sans"/>
                <a:ea typeface="Canva Sans"/>
                <a:cs typeface="Canva Sans"/>
                <a:sym typeface="Canva Sans"/>
              </a:rPr>
              <a:t>Mesenchymal cells (26%)</a:t>
            </a:r>
          </a:p>
          <a:p>
            <a:pPr algn="just" marL="765397" indent="-255132" lvl="2">
              <a:lnSpc>
                <a:spcPts val="2481"/>
              </a:lnSpc>
              <a:buFont typeface="Arial"/>
              <a:buChar char="⚬"/>
            </a:pPr>
            <a:r>
              <a:rPr lang="en-US" sz="1772">
                <a:solidFill>
                  <a:srgbClr val="FFFFFF"/>
                </a:solidFill>
                <a:latin typeface="Canva Sans"/>
                <a:ea typeface="Canva Sans"/>
                <a:cs typeface="Canva Sans"/>
                <a:sym typeface="Canva Sans"/>
              </a:rPr>
              <a:t>Myogenic cells (18%)</a:t>
            </a:r>
          </a:p>
          <a:p>
            <a:pPr algn="just" marL="382698" indent="-191349" lvl="1">
              <a:lnSpc>
                <a:spcPts val="2481"/>
              </a:lnSpc>
              <a:buFont typeface="Arial"/>
              <a:buChar char="•"/>
            </a:pPr>
            <a:r>
              <a:rPr lang="en-US" sz="1772">
                <a:solidFill>
                  <a:srgbClr val="FFFFFF"/>
                </a:solidFill>
                <a:latin typeface="Canva Sans"/>
                <a:ea typeface="Canva Sans"/>
                <a:cs typeface="Canva Sans"/>
                <a:sym typeface="Canva Sans"/>
              </a:rPr>
              <a:t>Total RNA sequencing detected 5844 transcripts in muscle tissue, while scRNA-seq found 1946 unique transcripts. Notably, 504 transcripts (26%) were only detected by scRNA-seq, many of which belonged to rare cell types like endothelial, immune, and stem cells. This shows that scRNA-seq can reveal cell-specific gene activity that traditional bulk RNA sequencing might miss.</a:t>
            </a:r>
          </a:p>
          <a:p>
            <a:pPr algn="just">
              <a:lnSpc>
                <a:spcPts val="2481"/>
              </a:lnSpc>
            </a:pPr>
          </a:p>
        </p:txBody>
      </p:sp>
      <p:sp>
        <p:nvSpPr>
          <p:cNvPr name="TextBox 12" id="12"/>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FFFFF"/>
                </a:solidFill>
                <a:latin typeface="Canva Sans"/>
                <a:ea typeface="Canva Sans"/>
                <a:cs typeface="Canva Sans"/>
                <a:sym typeface="Canva Sans"/>
              </a:rPr>
              <a:t>7</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151185" y="0"/>
            <a:ext cx="2132978" cy="11351526"/>
            <a:chOff x="0" y="0"/>
            <a:chExt cx="561772" cy="2989702"/>
          </a:xfrm>
        </p:grpSpPr>
        <p:sp>
          <p:nvSpPr>
            <p:cNvPr name="Freeform 3" id="3"/>
            <p:cNvSpPr/>
            <p:nvPr/>
          </p:nvSpPr>
          <p:spPr>
            <a:xfrm flipH="false" flipV="false" rot="0">
              <a:off x="0" y="0"/>
              <a:ext cx="561772" cy="2989702"/>
            </a:xfrm>
            <a:custGeom>
              <a:avLst/>
              <a:gdLst/>
              <a:ahLst/>
              <a:cxnLst/>
              <a:rect r="r" b="b" t="t" l="l"/>
              <a:pathLst>
                <a:path h="2989702" w="561772">
                  <a:moveTo>
                    <a:pt x="0" y="0"/>
                  </a:moveTo>
                  <a:lnTo>
                    <a:pt x="561772" y="0"/>
                  </a:lnTo>
                  <a:lnTo>
                    <a:pt x="561772" y="2989702"/>
                  </a:lnTo>
                  <a:lnTo>
                    <a:pt x="0" y="2989702"/>
                  </a:lnTo>
                  <a:close/>
                </a:path>
              </a:pathLst>
            </a:custGeom>
            <a:solidFill>
              <a:srgbClr val="0C535C"/>
            </a:solidFill>
          </p:spPr>
        </p:sp>
        <p:sp>
          <p:nvSpPr>
            <p:cNvPr name="TextBox 4" id="4"/>
            <p:cNvSpPr txBox="true"/>
            <p:nvPr/>
          </p:nvSpPr>
          <p:spPr>
            <a:xfrm>
              <a:off x="0" y="-38100"/>
              <a:ext cx="561772" cy="3027802"/>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981792" y="0"/>
            <a:ext cx="17793735" cy="10287000"/>
            <a:chOff x="0" y="0"/>
            <a:chExt cx="4686416" cy="2709333"/>
          </a:xfrm>
        </p:grpSpPr>
        <p:sp>
          <p:nvSpPr>
            <p:cNvPr name="Freeform 6" id="6"/>
            <p:cNvSpPr/>
            <p:nvPr/>
          </p:nvSpPr>
          <p:spPr>
            <a:xfrm flipH="false" flipV="false" rot="0">
              <a:off x="0" y="0"/>
              <a:ext cx="4686416" cy="2709333"/>
            </a:xfrm>
            <a:custGeom>
              <a:avLst/>
              <a:gdLst/>
              <a:ahLst/>
              <a:cxnLst/>
              <a:rect r="r" b="b" t="t" l="l"/>
              <a:pathLst>
                <a:path h="2709333" w="4686416">
                  <a:moveTo>
                    <a:pt x="0" y="0"/>
                  </a:moveTo>
                  <a:lnTo>
                    <a:pt x="4686416" y="0"/>
                  </a:lnTo>
                  <a:lnTo>
                    <a:pt x="4686416" y="2709333"/>
                  </a:lnTo>
                  <a:lnTo>
                    <a:pt x="0" y="2709333"/>
                  </a:lnTo>
                  <a:close/>
                </a:path>
              </a:pathLst>
            </a:custGeom>
            <a:solidFill>
              <a:srgbClr val="000000"/>
            </a:solidFill>
          </p:spPr>
        </p:sp>
        <p:sp>
          <p:nvSpPr>
            <p:cNvPr name="TextBox 7" id="7"/>
            <p:cNvSpPr txBox="true"/>
            <p:nvPr/>
          </p:nvSpPr>
          <p:spPr>
            <a:xfrm>
              <a:off x="0" y="-38100"/>
              <a:ext cx="4686416" cy="2747433"/>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8186148" y="0"/>
            <a:ext cx="10101852" cy="10287000"/>
            <a:chOff x="0" y="0"/>
            <a:chExt cx="1546501" cy="1574845"/>
          </a:xfrm>
        </p:grpSpPr>
        <p:sp>
          <p:nvSpPr>
            <p:cNvPr name="Freeform 9" id="9"/>
            <p:cNvSpPr/>
            <p:nvPr/>
          </p:nvSpPr>
          <p:spPr>
            <a:xfrm flipH="false" flipV="false" rot="0">
              <a:off x="0" y="0"/>
              <a:ext cx="1546501" cy="1574845"/>
            </a:xfrm>
            <a:custGeom>
              <a:avLst/>
              <a:gdLst/>
              <a:ahLst/>
              <a:cxnLst/>
              <a:rect r="r" b="b" t="t" l="l"/>
              <a:pathLst>
                <a:path h="1574845" w="1546501">
                  <a:moveTo>
                    <a:pt x="0" y="0"/>
                  </a:moveTo>
                  <a:lnTo>
                    <a:pt x="1546501" y="0"/>
                  </a:lnTo>
                  <a:lnTo>
                    <a:pt x="1546501" y="1574845"/>
                  </a:lnTo>
                  <a:lnTo>
                    <a:pt x="0" y="1574845"/>
                  </a:lnTo>
                  <a:close/>
                </a:path>
              </a:pathLst>
            </a:custGeom>
            <a:blipFill>
              <a:blip r:embed="rId2"/>
              <a:stretch>
                <a:fillRect l="-534" t="0" r="-534" b="0"/>
              </a:stretch>
            </a:blipFill>
          </p:spPr>
        </p:sp>
      </p:grpSp>
      <p:sp>
        <p:nvSpPr>
          <p:cNvPr name="Freeform 10" id="10"/>
          <p:cNvSpPr/>
          <p:nvPr/>
        </p:nvSpPr>
        <p:spPr>
          <a:xfrm flipH="false" flipV="false" rot="0">
            <a:off x="0" y="1358545"/>
            <a:ext cx="8186148" cy="8974348"/>
          </a:xfrm>
          <a:custGeom>
            <a:avLst/>
            <a:gdLst/>
            <a:ahLst/>
            <a:cxnLst/>
            <a:rect r="r" b="b" t="t" l="l"/>
            <a:pathLst>
              <a:path h="8974348" w="8186148">
                <a:moveTo>
                  <a:pt x="0" y="0"/>
                </a:moveTo>
                <a:lnTo>
                  <a:pt x="8186148" y="0"/>
                </a:lnTo>
                <a:lnTo>
                  <a:pt x="8186148" y="8974348"/>
                </a:lnTo>
                <a:lnTo>
                  <a:pt x="0" y="8974348"/>
                </a:lnTo>
                <a:lnTo>
                  <a:pt x="0" y="0"/>
                </a:lnTo>
                <a:close/>
              </a:path>
            </a:pathLst>
          </a:custGeom>
          <a:blipFill>
            <a:blip r:embed="rId3"/>
            <a:stretch>
              <a:fillRect l="0" t="-214" r="0" b="-5697"/>
            </a:stretch>
          </a:blipFill>
        </p:spPr>
      </p:sp>
      <p:sp>
        <p:nvSpPr>
          <p:cNvPr name="TextBox 11" id="11"/>
          <p:cNvSpPr txBox="true"/>
          <p:nvPr/>
        </p:nvSpPr>
        <p:spPr>
          <a:xfrm rot="0">
            <a:off x="462373" y="-9243"/>
            <a:ext cx="7261402" cy="1367789"/>
          </a:xfrm>
          <a:prstGeom prst="rect">
            <a:avLst/>
          </a:prstGeom>
        </p:spPr>
        <p:txBody>
          <a:bodyPr anchor="t" rtlCol="false" tIns="0" lIns="0" bIns="0" rIns="0">
            <a:spAutoFit/>
          </a:bodyPr>
          <a:lstStyle/>
          <a:p>
            <a:pPr algn="ctr">
              <a:lnSpc>
                <a:spcPts val="5460"/>
              </a:lnSpc>
            </a:pPr>
            <a:r>
              <a:rPr lang="en-US" sz="3900" b="true">
                <a:solidFill>
                  <a:srgbClr val="FFFFFF"/>
                </a:solidFill>
                <a:latin typeface="Arimo Bold"/>
                <a:ea typeface="Arimo Bold"/>
                <a:cs typeface="Arimo Bold"/>
                <a:sym typeface="Arimo Bold"/>
              </a:rPr>
              <a:t>Cellular composition and cell-type characteristics (Fig 2)</a:t>
            </a:r>
          </a:p>
        </p:txBody>
      </p:sp>
      <p:sp>
        <p:nvSpPr>
          <p:cNvPr name="TextBox 12" id="12"/>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FFFFF"/>
                </a:solidFill>
                <a:latin typeface="Canva Sans"/>
                <a:ea typeface="Canva Sans"/>
                <a:cs typeface="Canva Sans"/>
                <a:sym typeface="Canva Sans"/>
              </a:rPr>
              <a:t>8</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2223879" cy="11351526"/>
            <a:chOff x="0" y="0"/>
            <a:chExt cx="585713" cy="2989702"/>
          </a:xfrm>
        </p:grpSpPr>
        <p:sp>
          <p:nvSpPr>
            <p:cNvPr name="Freeform 3" id="3"/>
            <p:cNvSpPr/>
            <p:nvPr/>
          </p:nvSpPr>
          <p:spPr>
            <a:xfrm flipH="false" flipV="false" rot="0">
              <a:off x="0" y="0"/>
              <a:ext cx="585713" cy="2989702"/>
            </a:xfrm>
            <a:custGeom>
              <a:avLst/>
              <a:gdLst/>
              <a:ahLst/>
              <a:cxnLst/>
              <a:rect r="r" b="b" t="t" l="l"/>
              <a:pathLst>
                <a:path h="2989702" w="585713">
                  <a:moveTo>
                    <a:pt x="0" y="0"/>
                  </a:moveTo>
                  <a:lnTo>
                    <a:pt x="585713" y="0"/>
                  </a:lnTo>
                  <a:lnTo>
                    <a:pt x="585713" y="2989702"/>
                  </a:lnTo>
                  <a:lnTo>
                    <a:pt x="0" y="2989702"/>
                  </a:lnTo>
                  <a:close/>
                </a:path>
              </a:pathLst>
            </a:custGeom>
            <a:solidFill>
              <a:srgbClr val="0C535C"/>
            </a:solidFill>
          </p:spPr>
        </p:sp>
        <p:sp>
          <p:nvSpPr>
            <p:cNvPr name="TextBox 4" id="4"/>
            <p:cNvSpPr txBox="true"/>
            <p:nvPr/>
          </p:nvSpPr>
          <p:spPr>
            <a:xfrm>
              <a:off x="0" y="-38100"/>
              <a:ext cx="585713" cy="3027802"/>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2223879" y="-27752"/>
            <a:ext cx="16064121" cy="10287000"/>
            <a:chOff x="0" y="0"/>
            <a:chExt cx="4230880" cy="2709333"/>
          </a:xfrm>
        </p:grpSpPr>
        <p:sp>
          <p:nvSpPr>
            <p:cNvPr name="Freeform 6" id="6"/>
            <p:cNvSpPr/>
            <p:nvPr/>
          </p:nvSpPr>
          <p:spPr>
            <a:xfrm flipH="false" flipV="false" rot="0">
              <a:off x="0" y="0"/>
              <a:ext cx="4230879" cy="2709333"/>
            </a:xfrm>
            <a:custGeom>
              <a:avLst/>
              <a:gdLst/>
              <a:ahLst/>
              <a:cxnLst/>
              <a:rect r="r" b="b" t="t" l="l"/>
              <a:pathLst>
                <a:path h="2709333" w="4230879">
                  <a:moveTo>
                    <a:pt x="0" y="0"/>
                  </a:moveTo>
                  <a:lnTo>
                    <a:pt x="4230879" y="0"/>
                  </a:lnTo>
                  <a:lnTo>
                    <a:pt x="4230879" y="2709333"/>
                  </a:lnTo>
                  <a:lnTo>
                    <a:pt x="0" y="2709333"/>
                  </a:lnTo>
                  <a:close/>
                </a:path>
              </a:pathLst>
            </a:custGeom>
            <a:solidFill>
              <a:srgbClr val="000000"/>
            </a:solidFill>
          </p:spPr>
        </p:sp>
        <p:sp>
          <p:nvSpPr>
            <p:cNvPr name="TextBox 7" id="7"/>
            <p:cNvSpPr txBox="true"/>
            <p:nvPr/>
          </p:nvSpPr>
          <p:spPr>
            <a:xfrm>
              <a:off x="0" y="-38100"/>
              <a:ext cx="4230880" cy="2747433"/>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433841" y="108947"/>
            <a:ext cx="11267065" cy="10013604"/>
          </a:xfrm>
          <a:custGeom>
            <a:avLst/>
            <a:gdLst/>
            <a:ahLst/>
            <a:cxnLst/>
            <a:rect r="r" b="b" t="t" l="l"/>
            <a:pathLst>
              <a:path h="10013604" w="11267065">
                <a:moveTo>
                  <a:pt x="0" y="0"/>
                </a:moveTo>
                <a:lnTo>
                  <a:pt x="11267065" y="0"/>
                </a:lnTo>
                <a:lnTo>
                  <a:pt x="11267065" y="10013603"/>
                </a:lnTo>
                <a:lnTo>
                  <a:pt x="0" y="10013603"/>
                </a:lnTo>
                <a:lnTo>
                  <a:pt x="0" y="0"/>
                </a:lnTo>
                <a:close/>
              </a:path>
            </a:pathLst>
          </a:custGeom>
          <a:blipFill>
            <a:blip r:embed="rId2"/>
            <a:stretch>
              <a:fillRect l="0" t="0" r="0" b="0"/>
            </a:stretch>
          </a:blipFill>
        </p:spPr>
      </p:sp>
      <p:sp>
        <p:nvSpPr>
          <p:cNvPr name="TextBox 9" id="9"/>
          <p:cNvSpPr txBox="true"/>
          <p:nvPr/>
        </p:nvSpPr>
        <p:spPr>
          <a:xfrm rot="0">
            <a:off x="11961270" y="4785493"/>
            <a:ext cx="5784591" cy="1694814"/>
          </a:xfrm>
          <a:prstGeom prst="rect">
            <a:avLst/>
          </a:prstGeom>
        </p:spPr>
        <p:txBody>
          <a:bodyPr anchor="t" rtlCol="false" tIns="0" lIns="0" bIns="0" rIns="0">
            <a:spAutoFit/>
          </a:bodyPr>
          <a:lstStyle/>
          <a:p>
            <a:pPr algn="ctr">
              <a:lnSpc>
                <a:spcPts val="6860"/>
              </a:lnSpc>
            </a:pPr>
            <a:r>
              <a:rPr lang="en-US" sz="4900" b="true">
                <a:solidFill>
                  <a:srgbClr val="FFFFFF"/>
                </a:solidFill>
                <a:latin typeface="Canva Sans Bold"/>
                <a:ea typeface="Canva Sans Bold"/>
                <a:cs typeface="Canva Sans Bold"/>
                <a:sym typeface="Canva Sans Bold"/>
              </a:rPr>
              <a:t>Fig 3: Exercise Effect on Cells</a:t>
            </a:r>
          </a:p>
        </p:txBody>
      </p:sp>
      <p:sp>
        <p:nvSpPr>
          <p:cNvPr name="TextBox 10" id="10"/>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FFFFF"/>
                </a:solidFill>
                <a:latin typeface="Canva Sans"/>
                <a:ea typeface="Canva Sans"/>
                <a:cs typeface="Canva Sans"/>
                <a:sym typeface="Canva Sans"/>
              </a:rPr>
              <a:t>9</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DAG12GHxsRA</dc:identifier>
  <dcterms:modified xsi:type="dcterms:W3CDTF">2011-08-01T06:04:30Z</dcterms:modified>
  <cp:revision>1</cp:revision>
  <dc:title>Research Slides</dc:title>
</cp:coreProperties>
</file>